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Lst>
  <p:notesMasterIdLst>
    <p:notesMasterId r:id="rId153"/>
  </p:notesMasterIdLst>
  <p:sldIdLst>
    <p:sldId id="443" r:id="rId6"/>
    <p:sldId id="257" r:id="rId7"/>
    <p:sldId id="260" r:id="rId8"/>
    <p:sldId id="344" r:id="rId9"/>
    <p:sldId id="262" r:id="rId10"/>
    <p:sldId id="440" r:id="rId11"/>
    <p:sldId id="441" r:id="rId12"/>
    <p:sldId id="442" r:id="rId13"/>
    <p:sldId id="439" r:id="rId14"/>
    <p:sldId id="285" r:id="rId15"/>
    <p:sldId id="286" r:id="rId16"/>
    <p:sldId id="305" r:id="rId17"/>
    <p:sldId id="306" r:id="rId18"/>
    <p:sldId id="287" r:id="rId19"/>
    <p:sldId id="304" r:id="rId20"/>
    <p:sldId id="398" r:id="rId21"/>
    <p:sldId id="399" r:id="rId22"/>
    <p:sldId id="400" r:id="rId23"/>
    <p:sldId id="342" r:id="rId24"/>
    <p:sldId id="343" r:id="rId25"/>
    <p:sldId id="268" r:id="rId26"/>
    <p:sldId id="392" r:id="rId27"/>
    <p:sldId id="393" r:id="rId28"/>
    <p:sldId id="394" r:id="rId29"/>
    <p:sldId id="395" r:id="rId30"/>
    <p:sldId id="396" r:id="rId31"/>
    <p:sldId id="397" r:id="rId32"/>
    <p:sldId id="345" r:id="rId33"/>
    <p:sldId id="346" r:id="rId34"/>
    <p:sldId id="347" r:id="rId35"/>
    <p:sldId id="301" r:id="rId36"/>
    <p:sldId id="403" r:id="rId37"/>
    <p:sldId id="300" r:id="rId38"/>
    <p:sldId id="299" r:id="rId39"/>
    <p:sldId id="298" r:id="rId40"/>
    <p:sldId id="297" r:id="rId41"/>
    <p:sldId id="349" r:id="rId42"/>
    <p:sldId id="411" r:id="rId43"/>
    <p:sldId id="412" r:id="rId44"/>
    <p:sldId id="350" r:id="rId45"/>
    <p:sldId id="351" r:id="rId46"/>
    <p:sldId id="348" r:id="rId47"/>
    <p:sldId id="296" r:id="rId48"/>
    <p:sldId id="295" r:id="rId49"/>
    <p:sldId id="292" r:id="rId50"/>
    <p:sldId id="353" r:id="rId51"/>
    <p:sldId id="352" r:id="rId52"/>
    <p:sldId id="382" r:id="rId53"/>
    <p:sldId id="291" r:id="rId54"/>
    <p:sldId id="445" r:id="rId55"/>
    <p:sldId id="444" r:id="rId56"/>
    <p:sldId id="451" r:id="rId57"/>
    <p:sldId id="454" r:id="rId58"/>
    <p:sldId id="293" r:id="rId59"/>
    <p:sldId id="290" r:id="rId60"/>
    <p:sldId id="289" r:id="rId61"/>
    <p:sldId id="446" r:id="rId62"/>
    <p:sldId id="288" r:id="rId63"/>
    <p:sldId id="274" r:id="rId64"/>
    <p:sldId id="379" r:id="rId65"/>
    <p:sldId id="455" r:id="rId66"/>
    <p:sldId id="318" r:id="rId67"/>
    <p:sldId id="456" r:id="rId68"/>
    <p:sldId id="317" r:id="rId69"/>
    <p:sldId id="457" r:id="rId70"/>
    <p:sldId id="419" r:id="rId71"/>
    <p:sldId id="420" r:id="rId72"/>
    <p:sldId id="385" r:id="rId73"/>
    <p:sldId id="421" r:id="rId74"/>
    <p:sldId id="387" r:id="rId75"/>
    <p:sldId id="422" r:id="rId76"/>
    <p:sldId id="388" r:id="rId77"/>
    <p:sldId id="390" r:id="rId78"/>
    <p:sldId id="316" r:id="rId79"/>
    <p:sldId id="424" r:id="rId80"/>
    <p:sldId id="423" r:id="rId81"/>
    <p:sldId id="370" r:id="rId82"/>
    <p:sldId id="315" r:id="rId83"/>
    <p:sldId id="452" r:id="rId84"/>
    <p:sldId id="314" r:id="rId85"/>
    <p:sldId id="313" r:id="rId86"/>
    <p:sldId id="453" r:id="rId87"/>
    <p:sldId id="312" r:id="rId88"/>
    <p:sldId id="311" r:id="rId89"/>
    <p:sldId id="425" r:id="rId90"/>
    <p:sldId id="377" r:id="rId91"/>
    <p:sldId id="378" r:id="rId92"/>
    <p:sldId id="310" r:id="rId93"/>
    <p:sldId id="309" r:id="rId94"/>
    <p:sldId id="308" r:id="rId95"/>
    <p:sldId id="307" r:id="rId96"/>
    <p:sldId id="319" r:id="rId97"/>
    <p:sldId id="405" r:id="rId98"/>
    <p:sldId id="426" r:id="rId99"/>
    <p:sldId id="428" r:id="rId100"/>
    <p:sldId id="364" r:id="rId101"/>
    <p:sldId id="365" r:id="rId102"/>
    <p:sldId id="325" r:id="rId103"/>
    <p:sldId id="407" r:id="rId104"/>
    <p:sldId id="324" r:id="rId105"/>
    <p:sldId id="406" r:id="rId106"/>
    <p:sldId id="323" r:id="rId107"/>
    <p:sldId id="409" r:id="rId108"/>
    <p:sldId id="326" r:id="rId109"/>
    <p:sldId id="322" r:id="rId110"/>
    <p:sldId id="321" r:id="rId111"/>
    <p:sldId id="427" r:id="rId112"/>
    <p:sldId id="429" r:id="rId113"/>
    <p:sldId id="361" r:id="rId114"/>
    <p:sldId id="362" r:id="rId115"/>
    <p:sldId id="335" r:id="rId116"/>
    <p:sldId id="410" r:id="rId117"/>
    <p:sldId id="320" r:id="rId118"/>
    <p:sldId id="336" r:id="rId119"/>
    <p:sldId id="334" r:id="rId120"/>
    <p:sldId id="430" r:id="rId121"/>
    <p:sldId id="431" r:id="rId122"/>
    <p:sldId id="358" r:id="rId123"/>
    <p:sldId id="359" r:id="rId124"/>
    <p:sldId id="333" r:id="rId125"/>
    <p:sldId id="332" r:id="rId126"/>
    <p:sldId id="331" r:id="rId127"/>
    <p:sldId id="330" r:id="rId128"/>
    <p:sldId id="329" r:id="rId129"/>
    <p:sldId id="432" r:id="rId130"/>
    <p:sldId id="433" r:id="rId131"/>
    <p:sldId id="355" r:id="rId132"/>
    <p:sldId id="356" r:id="rId133"/>
    <p:sldId id="328" r:id="rId134"/>
    <p:sldId id="340" r:id="rId135"/>
    <p:sldId id="436" r:id="rId136"/>
    <p:sldId id="437" r:id="rId137"/>
    <p:sldId id="438" r:id="rId138"/>
    <p:sldId id="434" r:id="rId139"/>
    <p:sldId id="435" r:id="rId140"/>
    <p:sldId id="402" r:id="rId141"/>
    <p:sldId id="278" r:id="rId142"/>
    <p:sldId id="413" r:id="rId143"/>
    <p:sldId id="414" r:id="rId144"/>
    <p:sldId id="415" r:id="rId145"/>
    <p:sldId id="374" r:id="rId146"/>
    <p:sldId id="401" r:id="rId147"/>
    <p:sldId id="416" r:id="rId148"/>
    <p:sldId id="417" r:id="rId149"/>
    <p:sldId id="418" r:id="rId150"/>
    <p:sldId id="380" r:id="rId151"/>
    <p:sldId id="381" r:id="rId152"/>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00"/>
    <a:srgbClr val="3366CC"/>
    <a:srgbClr val="7FA3CF"/>
    <a:srgbClr val="3F7FFF"/>
    <a:srgbClr val="6F93DB"/>
    <a:srgbClr val="6D9EFF"/>
    <a:srgbClr val="538CFF"/>
    <a:srgbClr val="6699FF"/>
    <a:srgbClr val="00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3"/>
  </p:normalViewPr>
  <p:slideViewPr>
    <p:cSldViewPr>
      <p:cViewPr varScale="1">
        <p:scale>
          <a:sx n="62" d="100"/>
          <a:sy n="62" d="100"/>
        </p:scale>
        <p:origin x="348" y="44"/>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presProps" Target="pres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5/26/2025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3E01517-4172-4077-848B-2264E0EA59BA}" type="slidenum">
              <a:rPr lang="en-US" smtClean="0"/>
              <a:pPr/>
              <a:t>23</a:t>
            </a:fld>
            <a:endParaRPr lang="en-US"/>
          </a:p>
        </p:txBody>
      </p:sp>
    </p:spTree>
    <p:extLst>
      <p:ext uri="{BB962C8B-B14F-4D97-AF65-F5344CB8AC3E}">
        <p14:creationId xmlns:p14="http://schemas.microsoft.com/office/powerpoint/2010/main" val="3138950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027443-035D-4263-A7FA-C4F2145FEE00}" type="datetimeFigureOut">
              <a:rPr lang="en-IN" smtClean="0"/>
              <a:t>26-05-2025</a:t>
            </a:fld>
            <a:endParaRPr lang="en-IN" dirty="0"/>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1F56EE-BA8C-49DD-9007-330E7C7B6D5D}" type="slidenum">
              <a:rPr lang="en-IN" smtClean="0"/>
              <a:t>‹#›</a:t>
            </a:fld>
            <a:endParaRPr lang="en-IN"/>
          </a:p>
        </p:txBody>
      </p:sp>
      <p:pic>
        <p:nvPicPr>
          <p:cNvPr id="8" name="Picture 7">
            <a:extLst>
              <a:ext uri="{FF2B5EF4-FFF2-40B4-BE49-F238E27FC236}">
                <a16:creationId xmlns:a16="http://schemas.microsoft.com/office/drawing/2014/main" id="{05366D0D-F54B-0ABB-B75C-613FEBEA1E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269"/>
            <a:ext cx="14630400" cy="8225062"/>
          </a:xfrm>
          <a:prstGeom prst="rect">
            <a:avLst/>
          </a:prstGeom>
        </p:spPr>
      </p:pic>
      <p:sp>
        <p:nvSpPr>
          <p:cNvPr id="9" name="Rectangle 8">
            <a:extLst>
              <a:ext uri="{FF2B5EF4-FFF2-40B4-BE49-F238E27FC236}">
                <a16:creationId xmlns:a16="http://schemas.microsoft.com/office/drawing/2014/main" id="{3F7C8214-5533-BE70-7D3B-39BA071A7619}"/>
              </a:ext>
            </a:extLst>
          </p:cNvPr>
          <p:cNvSpPr/>
          <p:nvPr userDrawn="1"/>
        </p:nvSpPr>
        <p:spPr>
          <a:xfrm>
            <a:off x="12366346" y="7088429"/>
            <a:ext cx="1580083" cy="5391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120"/>
          </a:p>
        </p:txBody>
      </p:sp>
    </p:spTree>
    <p:extLst>
      <p:ext uri="{BB962C8B-B14F-4D97-AF65-F5344CB8AC3E}">
        <p14:creationId xmlns:p14="http://schemas.microsoft.com/office/powerpoint/2010/main" val="2952303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1027443-035D-4263-A7FA-C4F2145FEE00}" type="datetimeFigureOut">
              <a:rPr lang="en-IN" smtClean="0"/>
              <a:t>26-05-2025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BABD7640-3F72-24D1-7443-2282E8CF1706}"/>
              </a:ext>
            </a:extLst>
          </p:cNvPr>
          <p:cNvSpPr/>
          <p:nvPr userDrawn="1"/>
        </p:nvSpPr>
        <p:spPr>
          <a:xfrm flipV="1">
            <a:off x="0" y="324199"/>
            <a:ext cx="14630400" cy="54863"/>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pic>
        <p:nvPicPr>
          <p:cNvPr id="9" name="Picture 8">
            <a:extLst>
              <a:ext uri="{FF2B5EF4-FFF2-40B4-BE49-F238E27FC236}">
                <a16:creationId xmlns:a16="http://schemas.microsoft.com/office/drawing/2014/main" id="{79A56E71-EFCF-9F91-A1BB-8FF373E9F1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2890" y="7340756"/>
            <a:ext cx="2439977" cy="647358"/>
          </a:xfrm>
          <a:prstGeom prst="rect">
            <a:avLst/>
          </a:prstGeom>
        </p:spPr>
      </p:pic>
    </p:spTree>
    <p:extLst>
      <p:ext uri="{BB962C8B-B14F-4D97-AF65-F5344CB8AC3E}">
        <p14:creationId xmlns:p14="http://schemas.microsoft.com/office/powerpoint/2010/main" val="398421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4.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5.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51" r:id="rId6"/>
    <p:sldLayoutId id="2147483752"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hyperlink" Target="https://www.techtarget.com/searchsecurity/tip/Secure-data-transmission-methods" TargetMode="Externa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64F7C6E-9292-020B-D98B-4DA88C697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246"/>
          <a:stretch/>
        </p:blipFill>
        <p:spPr>
          <a:xfrm>
            <a:off x="4277783" y="1544286"/>
            <a:ext cx="5278248" cy="1503715"/>
          </a:xfrm>
          <a:prstGeom prst="rect">
            <a:avLst/>
          </a:prstGeom>
        </p:spPr>
      </p:pic>
      <p:sp>
        <p:nvSpPr>
          <p:cNvPr id="2" name="Title 11">
            <a:extLst>
              <a:ext uri="{FF2B5EF4-FFF2-40B4-BE49-F238E27FC236}">
                <a16:creationId xmlns:a16="http://schemas.microsoft.com/office/drawing/2014/main" id="{4BC8C0F5-CD55-C34B-BC34-EA9791EF5438}"/>
              </a:ext>
            </a:extLst>
          </p:cNvPr>
          <p:cNvSpPr txBox="1">
            <a:spLocks/>
          </p:cNvSpPr>
          <p:nvPr/>
        </p:nvSpPr>
        <p:spPr>
          <a:xfrm>
            <a:off x="1900260" y="3657600"/>
            <a:ext cx="10829879" cy="210011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0000"/>
                </a:solidFill>
                <a:latin typeface="Book Antiqua" panose="02040602050305030304" pitchFamily="18" charset="0"/>
              </a:rPr>
              <a:t>COMPUTER NETWORKS </a:t>
            </a:r>
            <a:br>
              <a:rPr lang="en-US" b="1" dirty="0">
                <a:solidFill>
                  <a:srgbClr val="FF0000"/>
                </a:solidFill>
                <a:latin typeface="Book Antiqua" panose="02040602050305030304" pitchFamily="18" charset="0"/>
              </a:rPr>
            </a:br>
            <a:r>
              <a:rPr lang="en-US" b="1" dirty="0">
                <a:solidFill>
                  <a:srgbClr val="FF0000"/>
                </a:solidFill>
                <a:latin typeface="Book Antiqua" panose="02040602050305030304" pitchFamily="18" charset="0"/>
              </a:rPr>
              <a:t>M23DE0203</a:t>
            </a:r>
          </a:p>
          <a:p>
            <a:r>
              <a:rPr lang="en-US" sz="3600" b="1" dirty="0">
                <a:solidFill>
                  <a:srgbClr val="FF0000"/>
                </a:solidFill>
                <a:latin typeface="Book Antiqua" panose="02040602050305030304" pitchFamily="18" charset="0"/>
              </a:rPr>
              <a:t>UNIT-I</a:t>
            </a:r>
            <a:endParaRPr lang="en-IN" sz="3600" dirty="0">
              <a:solidFill>
                <a:srgbClr val="FF0000"/>
              </a:solidFill>
              <a:latin typeface="Book Antiqua" panose="02040602050305030304" pitchFamily="18" charset="0"/>
            </a:endParaRPr>
          </a:p>
        </p:txBody>
      </p:sp>
      <p:sp>
        <p:nvSpPr>
          <p:cNvPr id="4" name="Text Placeholder 2">
            <a:extLst>
              <a:ext uri="{FF2B5EF4-FFF2-40B4-BE49-F238E27FC236}">
                <a16:creationId xmlns:a16="http://schemas.microsoft.com/office/drawing/2014/main" id="{6CC8791C-0D5C-522A-3C1C-28BCB8343463}"/>
              </a:ext>
            </a:extLst>
          </p:cNvPr>
          <p:cNvSpPr txBox="1">
            <a:spLocks/>
          </p:cNvSpPr>
          <p:nvPr/>
        </p:nvSpPr>
        <p:spPr bwMode="gray">
          <a:xfrm>
            <a:off x="1900260" y="6163319"/>
            <a:ext cx="7716428"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School of CSA/ MCA-  2</a:t>
            </a:r>
            <a:r>
              <a:rPr lang="en-US" baseline="30000" dirty="0"/>
              <a:t>nd</a:t>
            </a:r>
            <a:r>
              <a:rPr lang="en-US" dirty="0"/>
              <a:t> Semester </a:t>
            </a:r>
          </a:p>
        </p:txBody>
      </p:sp>
      <p:sp>
        <p:nvSpPr>
          <p:cNvPr id="5" name="Text Placeholder 2">
            <a:extLst>
              <a:ext uri="{FF2B5EF4-FFF2-40B4-BE49-F238E27FC236}">
                <a16:creationId xmlns:a16="http://schemas.microsoft.com/office/drawing/2014/main" id="{AE2E5BF0-9A77-77E9-7F05-F5BA3DD458E0}"/>
              </a:ext>
            </a:extLst>
          </p:cNvPr>
          <p:cNvSpPr txBox="1">
            <a:spLocks/>
          </p:cNvSpPr>
          <p:nvPr/>
        </p:nvSpPr>
        <p:spPr bwMode="gray">
          <a:xfrm>
            <a:off x="1900260" y="6571306"/>
            <a:ext cx="7716428"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Prof.Nagaraj</a:t>
            </a:r>
            <a:r>
              <a:rPr lang="en-US" dirty="0"/>
              <a:t> C</a:t>
            </a:r>
          </a:p>
        </p:txBody>
      </p:sp>
    </p:spTree>
    <p:extLst>
      <p:ext uri="{BB962C8B-B14F-4D97-AF65-F5344CB8AC3E}">
        <p14:creationId xmlns:p14="http://schemas.microsoft.com/office/powerpoint/2010/main" val="4096696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1141140" y="1314450"/>
            <a:ext cx="12348120" cy="5600700"/>
          </a:xfrm>
        </p:spPr>
        <p:txBody>
          <a:bodyPr/>
          <a:lstStyle/>
          <a:p>
            <a:pPr algn="just"/>
            <a:r>
              <a:rPr lang="en-US" sz="2800" b="1" dirty="0">
                <a:solidFill>
                  <a:srgbClr val="FF0000"/>
                </a:solidFill>
              </a:rPr>
              <a:t>Message:</a:t>
            </a:r>
            <a:r>
              <a:rPr lang="en-US" sz="2800" b="1" dirty="0">
                <a:solidFill>
                  <a:schemeClr val="accent6">
                    <a:lumMod val="50000"/>
                  </a:schemeClr>
                </a:solidFill>
              </a:rPr>
              <a:t> </a:t>
            </a:r>
            <a:r>
              <a:rPr lang="en-US" sz="2800" dirty="0"/>
              <a:t>It is the </a:t>
            </a:r>
            <a:r>
              <a:rPr lang="en-US" sz="2800" u="sng" dirty="0"/>
              <a:t>information to be communicated </a:t>
            </a:r>
            <a:r>
              <a:rPr lang="en-US" sz="2800" dirty="0"/>
              <a:t>Ex: Text, numbers, images, Sound and video, etc.</a:t>
            </a:r>
          </a:p>
          <a:p>
            <a:pPr algn="just"/>
            <a:r>
              <a:rPr lang="en-US" sz="2800" b="1" dirty="0">
                <a:solidFill>
                  <a:srgbClr val="FF0000"/>
                </a:solidFill>
              </a:rPr>
              <a:t>Sender:</a:t>
            </a:r>
            <a:r>
              <a:rPr lang="en-US" sz="2800" dirty="0">
                <a:solidFill>
                  <a:srgbClr val="FF0000"/>
                </a:solidFill>
              </a:rPr>
              <a:t> </a:t>
            </a:r>
            <a:r>
              <a:rPr lang="en-US" sz="2800" dirty="0"/>
              <a:t>The device that </a:t>
            </a:r>
            <a:r>
              <a:rPr lang="en-US" sz="2800" u="sng" dirty="0"/>
              <a:t>sends the messages </a:t>
            </a:r>
            <a:r>
              <a:rPr lang="en-US" sz="2800" dirty="0"/>
              <a:t>Ex: computer, a telephone               Mic, video camera, etc. </a:t>
            </a:r>
          </a:p>
          <a:p>
            <a:pPr algn="just"/>
            <a:r>
              <a:rPr lang="en-US" sz="2800" b="1" dirty="0">
                <a:solidFill>
                  <a:srgbClr val="FF0000"/>
                </a:solidFill>
              </a:rPr>
              <a:t>Receiver:</a:t>
            </a:r>
            <a:r>
              <a:rPr lang="en-US" sz="2800" b="1" dirty="0">
                <a:solidFill>
                  <a:srgbClr val="C00000"/>
                </a:solidFill>
              </a:rPr>
              <a:t> </a:t>
            </a:r>
            <a:r>
              <a:rPr lang="en-US" sz="2800" dirty="0"/>
              <a:t>The device that </a:t>
            </a:r>
            <a:r>
              <a:rPr lang="en-US" sz="2800" u="sng" dirty="0"/>
              <a:t>receives the message.</a:t>
            </a:r>
            <a:r>
              <a:rPr lang="en-US" sz="2800" dirty="0"/>
              <a:t> Ex: computer, a telephone Receiver, Television, etc. </a:t>
            </a:r>
          </a:p>
          <a:p>
            <a:pPr algn="just"/>
            <a:r>
              <a:rPr lang="en-US" sz="2800" b="1" dirty="0">
                <a:solidFill>
                  <a:srgbClr val="FF0000"/>
                </a:solidFill>
              </a:rPr>
              <a:t>Medium:</a:t>
            </a:r>
            <a:r>
              <a:rPr lang="en-US" sz="2800" dirty="0">
                <a:solidFill>
                  <a:srgbClr val="FF0000"/>
                </a:solidFill>
              </a:rPr>
              <a:t> </a:t>
            </a:r>
            <a:r>
              <a:rPr lang="en-US" sz="2800" dirty="0"/>
              <a:t>The </a:t>
            </a:r>
            <a:r>
              <a:rPr lang="en-US" sz="2800" u="sng" dirty="0"/>
              <a:t>physical path by which a message travels </a:t>
            </a:r>
            <a:r>
              <a:rPr lang="en-US" sz="2800" dirty="0"/>
              <a:t>from sender to receiver. Ex: Twisted pair wires, coaxial cable, and optical fiber </a:t>
            </a:r>
          </a:p>
          <a:p>
            <a:pPr algn="just"/>
            <a:r>
              <a:rPr lang="en-US" sz="2800" b="1" dirty="0">
                <a:solidFill>
                  <a:srgbClr val="FF0000"/>
                </a:solidFill>
              </a:rPr>
              <a:t>Protocol: </a:t>
            </a:r>
            <a:r>
              <a:rPr lang="en-US" sz="2800" dirty="0"/>
              <a:t>A </a:t>
            </a:r>
            <a:r>
              <a:rPr lang="en-US" sz="2800" u="sng" dirty="0"/>
              <a:t>set of rules </a:t>
            </a:r>
            <a:r>
              <a:rPr lang="en-US" sz="2800" dirty="0"/>
              <a:t>that govern data communication. Ex: HTTP, FTP, TELNET,  SMTP, TCP </a:t>
            </a:r>
          </a:p>
        </p:txBody>
      </p:sp>
    </p:spTree>
    <p:extLst>
      <p:ext uri="{BB962C8B-B14F-4D97-AF65-F5344CB8AC3E}">
        <p14:creationId xmlns:p14="http://schemas.microsoft.com/office/powerpoint/2010/main" val="268250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1744414"/>
            <a:ext cx="7391400" cy="4552913"/>
          </a:xfrm>
          <a:prstGeom prst="rect">
            <a:avLst/>
          </a:prstGeom>
        </p:spPr>
        <p:txBody>
          <a:bodyPr wrap="square">
            <a:spAutoFit/>
          </a:bodyPr>
          <a:lstStyle/>
          <a:p>
            <a:pPr>
              <a:lnSpc>
                <a:spcPct val="150000"/>
              </a:lnSpc>
            </a:pPr>
            <a:r>
              <a:rPr lang="en-US" b="1" dirty="0">
                <a:solidFill>
                  <a:schemeClr val="accent6">
                    <a:lumMod val="75000"/>
                  </a:schemeClr>
                </a:solidFill>
                <a:latin typeface="Roboto"/>
              </a:rPr>
              <a:t>(</a:t>
            </a:r>
            <a:r>
              <a:rPr lang="en-US" sz="2800" b="1" dirty="0">
                <a:solidFill>
                  <a:schemeClr val="accent6">
                    <a:lumMod val="75000"/>
                  </a:schemeClr>
                </a:solidFill>
                <a:latin typeface="Book Antiqua" panose="02040602050305030304" pitchFamily="18" charset="0"/>
              </a:rPr>
              <a:t>ii)Microwaves:</a:t>
            </a:r>
            <a:endParaRPr lang="en-US" sz="2800" dirty="0">
              <a:latin typeface="Book Antiqua" panose="02040602050305030304" pitchFamily="18" charset="0"/>
            </a:endParaRPr>
          </a:p>
          <a:p>
            <a:pPr marL="457200" indent="-457200">
              <a:lnSpc>
                <a:spcPct val="150000"/>
              </a:lnSpc>
              <a:buFont typeface="Arial" panose="020B0604020202020204" pitchFamily="34" charset="0"/>
              <a:buChar char="•"/>
            </a:pPr>
            <a:r>
              <a:rPr lang="en-US" sz="2800" dirty="0">
                <a:latin typeface="Book Antiqua" panose="02040602050305030304" pitchFamily="18" charset="0"/>
              </a:rPr>
              <a:t>It is a line of sight transmission i.e. the sending and receiving antennas need to be properly aligned with each other. </a:t>
            </a:r>
          </a:p>
          <a:p>
            <a:pPr marL="342900" indent="-342900" algn="just">
              <a:lnSpc>
                <a:spcPct val="150000"/>
              </a:lnSpc>
              <a:buFont typeface="Arial" panose="020B0604020202020204" pitchFamily="34" charset="0"/>
              <a:buChar char="•"/>
            </a:pPr>
            <a:r>
              <a:rPr lang="en-US" sz="2800" dirty="0">
                <a:latin typeface="Book Antiqua" panose="02040602050305030304" pitchFamily="18" charset="0"/>
              </a:rPr>
              <a:t>Frequency Range:1GHz – 300GHz.</a:t>
            </a:r>
          </a:p>
          <a:p>
            <a:pPr marL="342900" indent="-342900" algn="just">
              <a:lnSpc>
                <a:spcPct val="150000"/>
              </a:lnSpc>
              <a:buFont typeface="Arial" panose="020B0604020202020204" pitchFamily="34" charset="0"/>
              <a:buChar char="•"/>
            </a:pPr>
            <a:r>
              <a:rPr lang="en-US" sz="2800" dirty="0">
                <a:latin typeface="Book Antiqua" panose="02040602050305030304" pitchFamily="18" charset="0"/>
              </a:rPr>
              <a:t>These are majorly used for mobile phone communication and television distribution.</a:t>
            </a:r>
            <a:endParaRPr lang="en-IN" sz="2800" dirty="0">
              <a:latin typeface="Book Antiqua" panose="02040602050305030304" pitchFamily="18" charset="0"/>
            </a:endParaRPr>
          </a:p>
        </p:txBody>
      </p:sp>
      <p:pic>
        <p:nvPicPr>
          <p:cNvPr id="6" name="Picture 5"/>
          <p:cNvPicPr>
            <a:picLocks noChangeAspect="1"/>
          </p:cNvPicPr>
          <p:nvPr/>
        </p:nvPicPr>
        <p:blipFill>
          <a:blip r:embed="rId2"/>
          <a:stretch>
            <a:fillRect/>
          </a:stretch>
        </p:blipFill>
        <p:spPr>
          <a:xfrm>
            <a:off x="8839200" y="3429000"/>
            <a:ext cx="4800600" cy="1847850"/>
          </a:xfrm>
          <a:prstGeom prst="rect">
            <a:avLst/>
          </a:prstGeom>
        </p:spPr>
      </p:pic>
      <p:sp>
        <p:nvSpPr>
          <p:cNvPr id="8" name="Rectangle 7"/>
          <p:cNvSpPr/>
          <p:nvPr/>
        </p:nvSpPr>
        <p:spPr>
          <a:xfrm>
            <a:off x="9108147" y="5638800"/>
            <a:ext cx="4262705" cy="523220"/>
          </a:xfrm>
          <a:prstGeom prst="rect">
            <a:avLst/>
          </a:prstGeom>
        </p:spPr>
        <p:txBody>
          <a:bodyPr wrap="none">
            <a:spAutoFit/>
          </a:bodyPr>
          <a:lstStyle/>
          <a:p>
            <a:r>
              <a:rPr lang="en-US" sz="2800" dirty="0">
                <a:solidFill>
                  <a:srgbClr val="FF0000"/>
                </a:solidFill>
                <a:latin typeface="Book Antiqua" panose="02040602050305030304" pitchFamily="18" charset="0"/>
              </a:rPr>
              <a:t>line of sight transmission </a:t>
            </a:r>
            <a:endParaRPr lang="en-IN" dirty="0">
              <a:solidFill>
                <a:srgbClr val="FF0000"/>
              </a:solidFill>
            </a:endParaRPr>
          </a:p>
        </p:txBody>
      </p:sp>
    </p:spTree>
    <p:extLst>
      <p:ext uri="{BB962C8B-B14F-4D97-AF65-F5344CB8AC3E}">
        <p14:creationId xmlns:p14="http://schemas.microsoft.com/office/powerpoint/2010/main" val="2711533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1600200"/>
            <a:ext cx="12649200" cy="3754874"/>
          </a:xfrm>
          <a:prstGeom prst="rect">
            <a:avLst/>
          </a:prstGeom>
        </p:spPr>
        <p:txBody>
          <a:bodyPr wrap="square">
            <a:spAutoFit/>
          </a:bodyPr>
          <a:lstStyle/>
          <a:p>
            <a:r>
              <a:rPr lang="en-US" sz="2800" b="1" dirty="0">
                <a:solidFill>
                  <a:schemeClr val="accent6">
                    <a:lumMod val="75000"/>
                  </a:schemeClr>
                </a:solidFill>
                <a:latin typeface="Book Antiqua" panose="02040602050305030304" pitchFamily="18" charset="0"/>
              </a:rPr>
              <a:t>(iii) Infrared:</a:t>
            </a:r>
            <a:endParaRPr lang="en-US" sz="2800" dirty="0">
              <a:solidFill>
                <a:schemeClr val="accent6">
                  <a:lumMod val="75000"/>
                </a:schemeClr>
              </a:solidFill>
              <a:latin typeface="Book Antiqua" panose="02040602050305030304" pitchFamily="18" charset="0"/>
            </a:endParaRPr>
          </a:p>
          <a:p>
            <a:pPr marL="457200" indent="-457200">
              <a:lnSpc>
                <a:spcPct val="150000"/>
              </a:lnSpc>
              <a:buFont typeface="Wingdings" panose="05000000000000000000" pitchFamily="2" charset="2"/>
              <a:buChar char="q"/>
            </a:pPr>
            <a:r>
              <a:rPr lang="en-US" sz="2800" dirty="0">
                <a:latin typeface="Book Antiqua" panose="02040602050305030304" pitchFamily="18" charset="0"/>
              </a:rPr>
              <a:t>Infrared waves are used for very short distance communication. </a:t>
            </a:r>
          </a:p>
          <a:p>
            <a:pPr marL="342900" indent="-342900">
              <a:lnSpc>
                <a:spcPct val="150000"/>
              </a:lnSpc>
              <a:buFont typeface="Wingdings" panose="05000000000000000000" pitchFamily="2" charset="2"/>
              <a:buChar char="q"/>
            </a:pPr>
            <a:r>
              <a:rPr lang="en-US" sz="2800" dirty="0">
                <a:latin typeface="Book Antiqua" panose="02040602050305030304" pitchFamily="18" charset="0"/>
              </a:rPr>
              <a:t>They cannot penetrate through obstacles. </a:t>
            </a:r>
          </a:p>
          <a:p>
            <a:pPr marL="342900" indent="-342900">
              <a:lnSpc>
                <a:spcPct val="150000"/>
              </a:lnSpc>
              <a:buFont typeface="Wingdings" panose="05000000000000000000" pitchFamily="2" charset="2"/>
              <a:buChar char="q"/>
            </a:pPr>
            <a:r>
              <a:rPr lang="en-US" sz="2800" dirty="0">
                <a:latin typeface="Book Antiqua" panose="02040602050305030304" pitchFamily="18" charset="0"/>
              </a:rPr>
              <a:t>This prevents interference between systems. </a:t>
            </a:r>
          </a:p>
          <a:p>
            <a:pPr marL="342900" indent="-342900">
              <a:lnSpc>
                <a:spcPct val="150000"/>
              </a:lnSpc>
              <a:buFont typeface="Wingdings" panose="05000000000000000000" pitchFamily="2" charset="2"/>
              <a:buChar char="q"/>
            </a:pPr>
            <a:r>
              <a:rPr lang="en-US" sz="2800" dirty="0">
                <a:latin typeface="Book Antiqua" panose="02040602050305030304" pitchFamily="18" charset="0"/>
              </a:rPr>
              <a:t>Frequency Range:300GHz – 400THz. </a:t>
            </a:r>
          </a:p>
          <a:p>
            <a:pPr marL="342900" indent="-342900">
              <a:lnSpc>
                <a:spcPct val="150000"/>
              </a:lnSpc>
              <a:buFont typeface="Wingdings" panose="05000000000000000000" pitchFamily="2" charset="2"/>
              <a:buChar char="q"/>
            </a:pPr>
            <a:r>
              <a:rPr lang="en-US" sz="2800" dirty="0">
                <a:latin typeface="Book Antiqua" panose="02040602050305030304" pitchFamily="18" charset="0"/>
              </a:rPr>
              <a:t>It is used in TV remotes, wireless mouse, keyboard, printer, etc.</a:t>
            </a:r>
            <a:endParaRPr lang="en-IN" sz="2800" dirty="0">
              <a:latin typeface="Book Antiqua" panose="02040602050305030304" pitchFamily="18" charset="0"/>
            </a:endParaRPr>
          </a:p>
        </p:txBody>
      </p:sp>
    </p:spTree>
    <p:extLst>
      <p:ext uri="{BB962C8B-B14F-4D97-AF65-F5344CB8AC3E}">
        <p14:creationId xmlns:p14="http://schemas.microsoft.com/office/powerpoint/2010/main" val="12655023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762000"/>
            <a:ext cx="12877800" cy="6001643"/>
          </a:xfrm>
          <a:prstGeom prst="rect">
            <a:avLst/>
          </a:prstGeom>
        </p:spPr>
        <p:txBody>
          <a:bodyPr wrap="square">
            <a:spAutoFit/>
          </a:bodyPr>
          <a:lstStyle/>
          <a:p>
            <a:pPr>
              <a:lnSpc>
                <a:spcPct val="150000"/>
              </a:lnSpc>
            </a:pPr>
            <a:r>
              <a:rPr lang="en-US" sz="3200" b="1" dirty="0">
                <a:solidFill>
                  <a:schemeClr val="accent6">
                    <a:lumMod val="75000"/>
                  </a:schemeClr>
                </a:solidFill>
                <a:latin typeface="Book Antiqua" panose="02040602050305030304" pitchFamily="18" charset="0"/>
              </a:rPr>
              <a:t>Digital Modulation:</a:t>
            </a:r>
          </a:p>
          <a:p>
            <a:pPr marL="457200" indent="-457200" algn="just">
              <a:lnSpc>
                <a:spcPct val="150000"/>
              </a:lnSpc>
              <a:buFont typeface="Wingdings" panose="05000000000000000000" pitchFamily="2" charset="2"/>
              <a:buChar char="Ø"/>
            </a:pPr>
            <a:r>
              <a:rPr lang="en-US" sz="2800" dirty="0">
                <a:latin typeface="Book Antiqua" panose="02040602050305030304" pitchFamily="18" charset="0"/>
              </a:rPr>
              <a:t>Fundamental to all wireless communications is modulation</a:t>
            </a:r>
          </a:p>
          <a:p>
            <a:pPr marL="457200" indent="-457200" algn="just">
              <a:lnSpc>
                <a:spcPct val="150000"/>
              </a:lnSpc>
              <a:buFont typeface="Wingdings" panose="05000000000000000000" pitchFamily="2" charset="2"/>
              <a:buChar char="Ø"/>
            </a:pPr>
            <a:r>
              <a:rPr lang="en-US" sz="2800" dirty="0">
                <a:latin typeface="Book Antiqua" panose="02040602050305030304" pitchFamily="18" charset="0"/>
              </a:rPr>
              <a:t>It is the process of impressing the data to be transmitted on the radio carrier. </a:t>
            </a:r>
            <a:endParaRPr lang="en-US" sz="2800" b="1" dirty="0">
              <a:solidFill>
                <a:schemeClr val="accent6">
                  <a:lumMod val="75000"/>
                </a:schemeClr>
              </a:solidFill>
              <a:latin typeface="Book Antiqua" panose="02040602050305030304" pitchFamily="18" charset="0"/>
            </a:endParaRPr>
          </a:p>
          <a:p>
            <a:pPr marL="457200" indent="-457200" algn="just">
              <a:lnSpc>
                <a:spcPct val="150000"/>
              </a:lnSpc>
              <a:buFont typeface="Wingdings" panose="05000000000000000000" pitchFamily="2" charset="2"/>
              <a:buChar char="Ø"/>
            </a:pPr>
            <a:r>
              <a:rPr lang="en-US" sz="2800" dirty="0">
                <a:latin typeface="Book Antiqua" panose="02040602050305030304" pitchFamily="18" charset="0"/>
              </a:rPr>
              <a:t>Digital modulation is the process of encoding a digital information signal into the amplitude, phase, or frequency of the transmitted signal.</a:t>
            </a:r>
            <a:endParaRPr lang="en-US" sz="2800" b="1" dirty="0">
              <a:solidFill>
                <a:schemeClr val="accent6">
                  <a:lumMod val="75000"/>
                </a:schemeClr>
              </a:solidFill>
              <a:latin typeface="Book Antiqua" panose="02040602050305030304" pitchFamily="18" charset="0"/>
            </a:endParaRPr>
          </a:p>
          <a:p>
            <a:pPr marL="457200" indent="-457200" algn="just">
              <a:lnSpc>
                <a:spcPct val="150000"/>
              </a:lnSpc>
              <a:buFont typeface="Wingdings" panose="05000000000000000000" pitchFamily="2" charset="2"/>
              <a:buChar char="Ø"/>
            </a:pPr>
            <a:r>
              <a:rPr lang="en-US" sz="2800" b="1" dirty="0">
                <a:solidFill>
                  <a:schemeClr val="accent6">
                    <a:lumMod val="75000"/>
                  </a:schemeClr>
                </a:solidFill>
                <a:latin typeface="Book Antiqua" panose="02040602050305030304" pitchFamily="18" charset="0"/>
              </a:rPr>
              <a:t>Features:</a:t>
            </a:r>
          </a:p>
          <a:p>
            <a:pPr marL="457200" indent="-457200" algn="just">
              <a:lnSpc>
                <a:spcPct val="150000"/>
              </a:lnSpc>
              <a:buFont typeface="Wingdings" panose="05000000000000000000" pitchFamily="2" charset="2"/>
              <a:buChar char="q"/>
            </a:pPr>
            <a:r>
              <a:rPr lang="en-US" sz="2800" dirty="0">
                <a:solidFill>
                  <a:srgbClr val="000000"/>
                </a:solidFill>
                <a:latin typeface="Book Antiqua" panose="02040602050305030304" pitchFamily="18" charset="0"/>
              </a:rPr>
              <a:t>Provides more information capacity,</a:t>
            </a:r>
          </a:p>
          <a:p>
            <a:pPr marL="457200" indent="-457200" algn="just">
              <a:lnSpc>
                <a:spcPct val="150000"/>
              </a:lnSpc>
              <a:buFont typeface="Wingdings" panose="05000000000000000000" pitchFamily="2" charset="2"/>
              <a:buChar char="q"/>
            </a:pPr>
            <a:r>
              <a:rPr lang="en-US" sz="2800" dirty="0">
                <a:solidFill>
                  <a:srgbClr val="000000"/>
                </a:solidFill>
                <a:latin typeface="Book Antiqua" panose="02040602050305030304" pitchFamily="18" charset="0"/>
              </a:rPr>
              <a:t>High data security</a:t>
            </a:r>
          </a:p>
          <a:p>
            <a:pPr marL="457200" indent="-457200" algn="just">
              <a:lnSpc>
                <a:spcPct val="150000"/>
              </a:lnSpc>
              <a:buFont typeface="Wingdings" panose="05000000000000000000" pitchFamily="2" charset="2"/>
              <a:buChar char="q"/>
            </a:pPr>
            <a:r>
              <a:rPr lang="en-US" sz="2800" dirty="0">
                <a:solidFill>
                  <a:srgbClr val="000000"/>
                </a:solidFill>
                <a:latin typeface="Book Antiqua" panose="02040602050305030304" pitchFamily="18" charset="0"/>
              </a:rPr>
              <a:t>Quicker system availability with great quality communication. </a:t>
            </a:r>
            <a:endParaRPr lang="en-IN" sz="2800" dirty="0">
              <a:latin typeface="Book Antiqua" panose="02040602050305030304" pitchFamily="18" charset="0"/>
            </a:endParaRPr>
          </a:p>
        </p:txBody>
      </p:sp>
    </p:spTree>
    <p:extLst>
      <p:ext uri="{BB962C8B-B14F-4D97-AF65-F5344CB8AC3E}">
        <p14:creationId xmlns:p14="http://schemas.microsoft.com/office/powerpoint/2010/main" val="40855919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762000"/>
            <a:ext cx="5181227" cy="584775"/>
          </a:xfrm>
          <a:prstGeom prst="rect">
            <a:avLst/>
          </a:prstGeom>
        </p:spPr>
        <p:txBody>
          <a:bodyPr wrap="none">
            <a:spAutoFit/>
          </a:bodyPr>
          <a:lstStyle/>
          <a:p>
            <a:r>
              <a:rPr lang="en-US" sz="3200" b="1" dirty="0">
                <a:solidFill>
                  <a:srgbClr val="3366CC"/>
                </a:solidFill>
                <a:latin typeface="Book Antiqua" panose="02040602050305030304" pitchFamily="18" charset="0"/>
              </a:rPr>
              <a:t>Types Digital Modulation:</a:t>
            </a:r>
          </a:p>
        </p:txBody>
      </p:sp>
      <p:sp>
        <p:nvSpPr>
          <p:cNvPr id="6" name="Rectangle 1"/>
          <p:cNvSpPr>
            <a:spLocks noChangeArrowheads="1"/>
          </p:cNvSpPr>
          <p:nvPr/>
        </p:nvSpPr>
        <p:spPr bwMode="auto">
          <a:xfrm>
            <a:off x="746760" y="1981200"/>
            <a:ext cx="5410200"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457200" indent="-457200">
              <a:buFont typeface="+mj-lt"/>
              <a:buAutoNum type="arabicPeriod"/>
            </a:pPr>
            <a:r>
              <a:rPr lang="en-US" sz="2400" dirty="0">
                <a:latin typeface="Book Antiqua" panose="02040602050305030304" pitchFamily="18" charset="0"/>
              </a:rPr>
              <a:t>ASK – Amplitude Shift Keying</a:t>
            </a:r>
          </a:p>
          <a:p>
            <a:pPr marL="457200" indent="-457200">
              <a:buFont typeface="+mj-lt"/>
              <a:buAutoNum type="arabicPeriod"/>
            </a:pPr>
            <a:r>
              <a:rPr lang="en-US" sz="2400" dirty="0">
                <a:latin typeface="Book Antiqua" panose="02040602050305030304" pitchFamily="18" charset="0"/>
              </a:rPr>
              <a:t>FSK – Frequency Shift Keying</a:t>
            </a:r>
          </a:p>
          <a:p>
            <a:pPr marL="457200" indent="-457200">
              <a:buFont typeface="+mj-lt"/>
              <a:buAutoNum type="arabicPeriod"/>
            </a:pPr>
            <a:r>
              <a:rPr lang="en-US" sz="2400" dirty="0">
                <a:latin typeface="Book Antiqua" panose="02040602050305030304" pitchFamily="18" charset="0"/>
              </a:rPr>
              <a:t>PSK – Phase Shift Keying</a:t>
            </a:r>
          </a:p>
        </p:txBody>
      </p:sp>
    </p:spTree>
    <p:extLst>
      <p:ext uri="{BB962C8B-B14F-4D97-AF65-F5344CB8AC3E}">
        <p14:creationId xmlns:p14="http://schemas.microsoft.com/office/powerpoint/2010/main" val="30261783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1752600"/>
            <a:ext cx="13030200" cy="1754326"/>
          </a:xfrm>
          <a:prstGeom prst="rect">
            <a:avLst/>
          </a:prstGeom>
        </p:spPr>
        <p:txBody>
          <a:bodyPr wrap="square">
            <a:spAutoFit/>
          </a:bodyPr>
          <a:lstStyle/>
          <a:p>
            <a:pPr algn="just">
              <a:lnSpc>
                <a:spcPct val="150000"/>
              </a:lnSpc>
            </a:pPr>
            <a:r>
              <a:rPr lang="en-US" sz="2800" b="1" dirty="0">
                <a:solidFill>
                  <a:schemeClr val="accent6">
                    <a:lumMod val="75000"/>
                  </a:schemeClr>
                </a:solidFill>
                <a:latin typeface="Book Antiqua" panose="02040602050305030304" pitchFamily="18" charset="0"/>
              </a:rPr>
              <a:t>ASK – Amplitude Shift Keying</a:t>
            </a:r>
            <a:r>
              <a:rPr lang="en-US" sz="2800" dirty="0">
                <a:solidFill>
                  <a:srgbClr val="000000"/>
                </a:solidFill>
                <a:latin typeface="Book Antiqua" panose="02040602050305030304" pitchFamily="18" charset="0"/>
                <a:cs typeface="Arial" panose="020B0604020202020204" pitchFamily="34" charset="0"/>
              </a:rPr>
              <a:t>: It is a type of Amplitude Modulation which represents the binary data in the form of variations in the amplitude of a signal</a:t>
            </a:r>
          </a:p>
          <a:p>
            <a:endParaRPr lang="en-IN" sz="2400" dirty="0">
              <a:latin typeface="Book Antiqua" panose="0204060205030503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657600"/>
            <a:ext cx="10668000" cy="3429000"/>
          </a:xfrm>
          <a:prstGeom prst="rect">
            <a:avLst/>
          </a:prstGeom>
        </p:spPr>
      </p:pic>
    </p:spTree>
    <p:extLst>
      <p:ext uri="{BB962C8B-B14F-4D97-AF65-F5344CB8AC3E}">
        <p14:creationId xmlns:p14="http://schemas.microsoft.com/office/powerpoint/2010/main" val="28627610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43934"/>
            <a:ext cx="113538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990600" y="1337608"/>
            <a:ext cx="12573000" cy="3046988"/>
          </a:xfrm>
          <a:prstGeom prst="rect">
            <a:avLst/>
          </a:prstGeom>
        </p:spPr>
        <p:txBody>
          <a:bodyPr wrap="square">
            <a:spAutoFit/>
          </a:bodyPr>
          <a:lstStyle/>
          <a:p>
            <a:pPr lvl="0" algn="just" defTabSz="914400" eaLnBrk="0" fontAlgn="base" hangingPunct="0">
              <a:lnSpc>
                <a:spcPct val="150000"/>
              </a:lnSpc>
              <a:spcBef>
                <a:spcPct val="0"/>
              </a:spcBef>
              <a:spcAft>
                <a:spcPct val="0"/>
              </a:spcAft>
            </a:pPr>
            <a:r>
              <a:rPr lang="en-US" sz="2800" b="1" dirty="0">
                <a:solidFill>
                  <a:schemeClr val="accent6">
                    <a:lumMod val="75000"/>
                  </a:schemeClr>
                </a:solidFill>
                <a:latin typeface="Book Antiqua" panose="02040602050305030304" pitchFamily="18" charset="0"/>
                <a:cs typeface="Arial" panose="020B0604020202020204" pitchFamily="34" charset="0"/>
              </a:rPr>
              <a:t>FSK-Frequency Shift Keying :</a:t>
            </a:r>
          </a:p>
          <a:p>
            <a:pPr marL="457200" lvl="0" indent="-457200" algn="just" defTabSz="914400" eaLnBrk="0" fontAlgn="base" hangingPunct="0">
              <a:lnSpc>
                <a:spcPct val="150000"/>
              </a:lnSpc>
              <a:spcBef>
                <a:spcPct val="0"/>
              </a:spcBef>
              <a:spcAft>
                <a:spcPct val="0"/>
              </a:spcAft>
              <a:buFont typeface="Wingdings" panose="05000000000000000000" pitchFamily="2" charset="2"/>
              <a:buChar char="Ø"/>
            </a:pPr>
            <a:r>
              <a:rPr lang="en-US" sz="2800" dirty="0">
                <a:solidFill>
                  <a:srgbClr val="000000"/>
                </a:solidFill>
                <a:latin typeface="Book Antiqua" panose="02040602050305030304" pitchFamily="18" charset="0"/>
                <a:cs typeface="Arial" panose="020B0604020202020204" pitchFamily="34" charset="0"/>
              </a:rPr>
              <a:t>It is the digital modulation technique in which the frequency of the carrier signal varies according to the digital signal changes.</a:t>
            </a:r>
            <a:r>
              <a:rPr lang="en-US" sz="2800" dirty="0">
                <a:latin typeface="Book Antiqua" panose="02040602050305030304" pitchFamily="18" charset="0"/>
              </a:rPr>
              <a:t> </a:t>
            </a:r>
          </a:p>
          <a:p>
            <a:pPr marL="457200" indent="-457200" algn="just" defTabSz="914400" eaLnBrk="0" fontAlgn="base" hangingPunct="0">
              <a:lnSpc>
                <a:spcPct val="150000"/>
              </a:lnSpc>
              <a:spcBef>
                <a:spcPct val="0"/>
              </a:spcBef>
              <a:spcAft>
                <a:spcPct val="0"/>
              </a:spcAft>
              <a:buFont typeface="Wingdings" panose="05000000000000000000" pitchFamily="2" charset="2"/>
              <a:buChar char="Ø"/>
            </a:pPr>
            <a:r>
              <a:rPr lang="en-US" sz="2800" dirty="0">
                <a:solidFill>
                  <a:srgbClr val="000000"/>
                </a:solidFill>
                <a:latin typeface="Book Antiqua" panose="02040602050305030304" pitchFamily="18" charset="0"/>
              </a:rPr>
              <a:t>The binary </a:t>
            </a:r>
            <a:r>
              <a:rPr lang="en-US" sz="2800" b="1" dirty="0">
                <a:solidFill>
                  <a:srgbClr val="000000"/>
                </a:solidFill>
                <a:latin typeface="Book Antiqua" panose="02040602050305030304" pitchFamily="18" charset="0"/>
              </a:rPr>
              <a:t>1s</a:t>
            </a:r>
            <a:r>
              <a:rPr lang="en-US" sz="2800" dirty="0">
                <a:solidFill>
                  <a:srgbClr val="000000"/>
                </a:solidFill>
                <a:latin typeface="Book Antiqua" panose="02040602050305030304" pitchFamily="18" charset="0"/>
              </a:rPr>
              <a:t> and </a:t>
            </a:r>
            <a:r>
              <a:rPr lang="en-US" sz="2800" b="1" dirty="0">
                <a:solidFill>
                  <a:srgbClr val="000000"/>
                </a:solidFill>
                <a:latin typeface="Book Antiqua" panose="02040602050305030304" pitchFamily="18" charset="0"/>
              </a:rPr>
              <a:t>0s</a:t>
            </a:r>
            <a:r>
              <a:rPr lang="en-US" sz="2800" dirty="0">
                <a:solidFill>
                  <a:srgbClr val="000000"/>
                </a:solidFill>
                <a:latin typeface="Book Antiqua" panose="02040602050305030304" pitchFamily="18" charset="0"/>
              </a:rPr>
              <a:t> are called Mark and Space frequencies.</a:t>
            </a:r>
            <a:endParaRPr lang="en-IN" sz="2800" dirty="0">
              <a:latin typeface="Book Antiqua" panose="02040602050305030304" pitchFamily="18" charset="0"/>
            </a:endParaRPr>
          </a:p>
          <a:p>
            <a:pPr marL="342900" lvl="0" indent="-342900" algn="just" defTabSz="914400" eaLnBrk="0" fontAlgn="base" hangingPunct="0">
              <a:spcBef>
                <a:spcPct val="0"/>
              </a:spcBef>
              <a:spcAft>
                <a:spcPct val="0"/>
              </a:spcAft>
              <a:buFont typeface="Arial" panose="020B0604020202020204" pitchFamily="34" charset="0"/>
              <a:buChar char="•"/>
            </a:pPr>
            <a:endParaRPr lang="en-US" sz="2400" dirty="0">
              <a:latin typeface="Book Antiqua" panose="0204060205030503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038600"/>
            <a:ext cx="10972800" cy="4047744"/>
          </a:xfrm>
          <a:prstGeom prst="rect">
            <a:avLst/>
          </a:prstGeom>
        </p:spPr>
      </p:pic>
    </p:spTree>
    <p:extLst>
      <p:ext uri="{BB962C8B-B14F-4D97-AF65-F5344CB8AC3E}">
        <p14:creationId xmlns:p14="http://schemas.microsoft.com/office/powerpoint/2010/main" val="516733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72228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838199" y="1371600"/>
            <a:ext cx="12954000" cy="3323987"/>
          </a:xfrm>
          <a:prstGeom prst="rect">
            <a:avLst/>
          </a:prstGeom>
        </p:spPr>
        <p:txBody>
          <a:bodyPr wrap="square">
            <a:spAutoFit/>
          </a:bodyPr>
          <a:lstStyle/>
          <a:p>
            <a:pPr lvl="0" algn="just" defTabSz="914400" eaLnBrk="0" fontAlgn="base" hangingPunct="0">
              <a:lnSpc>
                <a:spcPct val="150000"/>
              </a:lnSpc>
              <a:spcBef>
                <a:spcPct val="0"/>
              </a:spcBef>
              <a:spcAft>
                <a:spcPct val="0"/>
              </a:spcAft>
            </a:pPr>
            <a:r>
              <a:rPr lang="en-US" sz="2800" b="1" dirty="0">
                <a:solidFill>
                  <a:schemeClr val="accent6">
                    <a:lumMod val="75000"/>
                  </a:schemeClr>
                </a:solidFill>
                <a:latin typeface="Book Antiqua" panose="02040602050305030304" pitchFamily="18" charset="0"/>
                <a:cs typeface="Arial" panose="020B0604020202020204" pitchFamily="34" charset="0"/>
              </a:rPr>
              <a:t>PSK-Phase Shift Keying:</a:t>
            </a:r>
            <a:endParaRPr lang="en-US" sz="2800" dirty="0">
              <a:solidFill>
                <a:schemeClr val="accent6">
                  <a:lumMod val="75000"/>
                </a:schemeClr>
              </a:solidFill>
              <a:latin typeface="Book Antiqua" panose="02040602050305030304" pitchFamily="18" charset="0"/>
              <a:cs typeface="Arial" panose="020B0604020202020204" pitchFamily="34" charset="0"/>
            </a:endParaRPr>
          </a:p>
          <a:p>
            <a:pPr marL="457200" lvl="0" indent="-457200" algn="just" defTabSz="914400" eaLnBrk="0" fontAlgn="base" hangingPunct="0">
              <a:lnSpc>
                <a:spcPct val="150000"/>
              </a:lnSpc>
              <a:spcBef>
                <a:spcPct val="0"/>
              </a:spcBef>
              <a:spcAft>
                <a:spcPct val="0"/>
              </a:spcAft>
              <a:buFont typeface="Wingdings" panose="05000000000000000000" pitchFamily="2" charset="2"/>
              <a:buChar char="Ø"/>
            </a:pPr>
            <a:r>
              <a:rPr lang="en-US" sz="2800" dirty="0">
                <a:solidFill>
                  <a:srgbClr val="000000"/>
                </a:solidFill>
                <a:latin typeface="Book Antiqua" panose="02040602050305030304" pitchFamily="18" charset="0"/>
                <a:cs typeface="Arial" panose="020B0604020202020204" pitchFamily="34" charset="0"/>
              </a:rPr>
              <a:t>PSK is the digital modulation technique in which the phase of the carrier signal is changed by varying the sine and cosine inputs at a particular time.</a:t>
            </a:r>
          </a:p>
          <a:p>
            <a:pPr marL="457200" lvl="0" indent="-457200" algn="just" defTabSz="914400" eaLnBrk="0" fontAlgn="base" hangingPunct="0">
              <a:lnSpc>
                <a:spcPct val="150000"/>
              </a:lnSpc>
              <a:spcBef>
                <a:spcPct val="0"/>
              </a:spcBef>
              <a:spcAft>
                <a:spcPct val="0"/>
              </a:spcAft>
              <a:buFont typeface="Wingdings" panose="05000000000000000000" pitchFamily="2" charset="2"/>
              <a:buChar char="Ø"/>
            </a:pPr>
            <a:r>
              <a:rPr lang="en-US" sz="2800" dirty="0">
                <a:solidFill>
                  <a:srgbClr val="000000"/>
                </a:solidFill>
                <a:latin typeface="Book Antiqua" panose="02040602050305030304" pitchFamily="18" charset="0"/>
                <a:cs typeface="Arial" panose="020B0604020202020204" pitchFamily="34" charset="0"/>
              </a:rPr>
              <a:t> PSK technique is widely used fo</a:t>
            </a:r>
            <a:r>
              <a:rPr lang="en-US" sz="2800" dirty="0">
                <a:latin typeface="Book Antiqua" panose="02040602050305030304" pitchFamily="18" charset="0"/>
              </a:rPr>
              <a:t>r wireless LANs, bio-metric, contactless operations, along with RFID and Bluetooth communications.</a:t>
            </a:r>
          </a:p>
        </p:txBody>
      </p:sp>
      <p:pic>
        <p:nvPicPr>
          <p:cNvPr id="8" name="Picture 7"/>
          <p:cNvPicPr>
            <a:picLocks noChangeAspect="1"/>
          </p:cNvPicPr>
          <p:nvPr/>
        </p:nvPicPr>
        <p:blipFill>
          <a:blip r:embed="rId2"/>
          <a:stretch>
            <a:fillRect/>
          </a:stretch>
        </p:blipFill>
        <p:spPr>
          <a:xfrm>
            <a:off x="1676400" y="4572000"/>
            <a:ext cx="11887199" cy="3433763"/>
          </a:xfrm>
          <a:prstGeom prst="rect">
            <a:avLst/>
          </a:prstGeom>
        </p:spPr>
      </p:pic>
    </p:spTree>
    <p:extLst>
      <p:ext uri="{BB962C8B-B14F-4D97-AF65-F5344CB8AC3E}">
        <p14:creationId xmlns:p14="http://schemas.microsoft.com/office/powerpoint/2010/main" val="1987119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11:</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6124754"/>
          </a:xfrm>
          <a:prstGeom prst="rect">
            <a:avLst/>
          </a:prstGeom>
        </p:spPr>
        <p:txBody>
          <a:bodyPr wrap="square">
            <a:spAutoFit/>
          </a:bodyPr>
          <a:lstStyle/>
          <a:p>
            <a:r>
              <a:rPr lang="en-US" sz="2800" dirty="0">
                <a:solidFill>
                  <a:srgbClr val="333333"/>
                </a:solidFill>
                <a:latin typeface="Book Antiqua" panose="02040602050305030304" pitchFamily="18" charset="0"/>
              </a:rPr>
              <a:t>1)</a:t>
            </a:r>
            <a:r>
              <a:rPr lang="en-US" sz="2800" dirty="0">
                <a:latin typeface="Book Antiqua" panose="02040602050305030304" pitchFamily="18" charset="0"/>
              </a:rPr>
              <a:t> Modern mobile communication systems use analog modulation techniques. State whether True or False.</a:t>
            </a:r>
            <a:br>
              <a:rPr lang="en-US" sz="2800" dirty="0">
                <a:latin typeface="Book Antiqua" panose="02040602050305030304" pitchFamily="18" charset="0"/>
              </a:rPr>
            </a:br>
            <a:r>
              <a:rPr lang="en-US" sz="2800" dirty="0">
                <a:latin typeface="Book Antiqua" panose="02040602050305030304" pitchFamily="18" charset="0"/>
              </a:rPr>
              <a:t>A) True</a:t>
            </a:r>
            <a:br>
              <a:rPr lang="en-US" sz="2800" dirty="0">
                <a:latin typeface="Book Antiqua" panose="02040602050305030304" pitchFamily="18" charset="0"/>
              </a:rPr>
            </a:br>
            <a:r>
              <a:rPr lang="en-US" sz="2800" dirty="0">
                <a:latin typeface="Book Antiqua" panose="02040602050305030304" pitchFamily="18" charset="0"/>
              </a:rPr>
              <a:t>B) False</a:t>
            </a:r>
            <a:br>
              <a:rPr lang="en-US" sz="2800" dirty="0">
                <a:latin typeface="Book Antiqua" panose="02040602050305030304" pitchFamily="18" charset="0"/>
              </a:rPr>
            </a:br>
            <a:r>
              <a:rPr lang="en-US" sz="2800" dirty="0">
                <a:latin typeface="Book Antiqua" panose="02040602050305030304" pitchFamily="18" charset="0"/>
              </a:rPr>
              <a:t>Answer: B</a:t>
            </a:r>
          </a:p>
          <a:p>
            <a:endParaRPr lang="en-US" sz="2800" dirty="0">
              <a:latin typeface="Book Antiqua" panose="02040602050305030304" pitchFamily="18" charset="0"/>
            </a:endParaRPr>
          </a:p>
          <a:p>
            <a:r>
              <a:rPr lang="en-US" sz="2800" dirty="0">
                <a:latin typeface="Book Antiqua" panose="02040602050305030304" pitchFamily="18" charset="0"/>
              </a:rPr>
              <a:t>2) which of the following is not an advantage of digital modulation?</a:t>
            </a:r>
            <a:br>
              <a:rPr lang="en-US" sz="2800" dirty="0">
                <a:latin typeface="Book Antiqua" panose="02040602050305030304" pitchFamily="18" charset="0"/>
              </a:rPr>
            </a:br>
            <a:r>
              <a:rPr lang="en-US" sz="2800" dirty="0">
                <a:latin typeface="Book Antiqua" panose="02040602050305030304" pitchFamily="18" charset="0"/>
              </a:rPr>
              <a:t>A) Greater noise immunity</a:t>
            </a:r>
            <a:br>
              <a:rPr lang="en-US" sz="2800" dirty="0">
                <a:latin typeface="Book Antiqua" panose="02040602050305030304" pitchFamily="18" charset="0"/>
              </a:rPr>
            </a:br>
            <a:r>
              <a:rPr lang="en-US" sz="2800" dirty="0">
                <a:latin typeface="Book Antiqua" panose="02040602050305030304" pitchFamily="18" charset="0"/>
              </a:rPr>
              <a:t>B) Greater security</a:t>
            </a:r>
            <a:br>
              <a:rPr lang="en-US" sz="2800" dirty="0">
                <a:latin typeface="Book Antiqua" panose="02040602050305030304" pitchFamily="18" charset="0"/>
              </a:rPr>
            </a:br>
            <a:r>
              <a:rPr lang="en-US" sz="2800" dirty="0">
                <a:latin typeface="Book Antiqua" panose="02040602050305030304" pitchFamily="18" charset="0"/>
              </a:rPr>
              <a:t>C) Easier multiplexing</a:t>
            </a:r>
            <a:br>
              <a:rPr lang="en-US" sz="2800" dirty="0">
                <a:latin typeface="Book Antiqua" panose="02040602050305030304" pitchFamily="18" charset="0"/>
              </a:rPr>
            </a:br>
            <a:r>
              <a:rPr lang="en-US" sz="2800" dirty="0">
                <a:latin typeface="Book Antiqua" panose="02040602050305030304" pitchFamily="18" charset="0"/>
              </a:rPr>
              <a:t>D) Less bandwidth requirement</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803869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11:</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295400" y="1219200"/>
            <a:ext cx="13335000" cy="7417415"/>
          </a:xfrm>
          <a:prstGeom prst="rect">
            <a:avLst/>
          </a:prstGeom>
        </p:spPr>
        <p:txBody>
          <a:bodyPr wrap="square">
            <a:spAutoFit/>
          </a:bodyPr>
          <a:lstStyle/>
          <a:p>
            <a:r>
              <a:rPr lang="en-US" sz="2800" dirty="0">
                <a:solidFill>
                  <a:srgbClr val="333333"/>
                </a:solidFill>
                <a:latin typeface="Book Antiqua" panose="02040602050305030304" pitchFamily="18" charset="0"/>
              </a:rPr>
              <a:t>1)</a:t>
            </a:r>
            <a:r>
              <a:rPr lang="en-US" sz="2800" dirty="0">
                <a:latin typeface="Book Antiqua" panose="02040602050305030304" pitchFamily="18" charset="0"/>
              </a:rPr>
              <a:t>  A desirable modulation scheme provides ____ bit error rates at _____ received signal to noise ratios.</a:t>
            </a:r>
            <a:br>
              <a:rPr lang="en-US" sz="2800" dirty="0">
                <a:latin typeface="Book Antiqua" panose="02040602050305030304" pitchFamily="18" charset="0"/>
              </a:rPr>
            </a:br>
            <a:r>
              <a:rPr lang="en-US" sz="2800" dirty="0">
                <a:latin typeface="Book Antiqua" panose="02040602050305030304" pitchFamily="18" charset="0"/>
              </a:rPr>
              <a:t>A) Low, low</a:t>
            </a:r>
            <a:br>
              <a:rPr lang="en-US" sz="2800" dirty="0">
                <a:latin typeface="Book Antiqua" panose="02040602050305030304" pitchFamily="18" charset="0"/>
              </a:rPr>
            </a:br>
            <a:r>
              <a:rPr lang="en-US" sz="2800" dirty="0">
                <a:latin typeface="Book Antiqua" panose="02040602050305030304" pitchFamily="18" charset="0"/>
              </a:rPr>
              <a:t>B) Low, high</a:t>
            </a:r>
            <a:br>
              <a:rPr lang="en-US" sz="2800" dirty="0">
                <a:latin typeface="Book Antiqua" panose="02040602050305030304" pitchFamily="18" charset="0"/>
              </a:rPr>
            </a:br>
            <a:r>
              <a:rPr lang="en-US" sz="2800" dirty="0">
                <a:latin typeface="Book Antiqua" panose="02040602050305030304" pitchFamily="18" charset="0"/>
              </a:rPr>
              <a:t>C) High, high</a:t>
            </a:r>
            <a:br>
              <a:rPr lang="en-US" sz="2800" dirty="0">
                <a:latin typeface="Book Antiqua" panose="02040602050305030304" pitchFamily="18" charset="0"/>
              </a:rPr>
            </a:br>
            <a:r>
              <a:rPr lang="en-US" sz="2800" dirty="0">
                <a:latin typeface="Book Antiqua" panose="02040602050305030304" pitchFamily="18" charset="0"/>
              </a:rPr>
              <a:t>D) High, low</a:t>
            </a:r>
            <a:br>
              <a:rPr lang="en-US" sz="2800" dirty="0">
                <a:latin typeface="Book Antiqua" panose="02040602050305030304" pitchFamily="18" charset="0"/>
              </a:rPr>
            </a:br>
            <a:r>
              <a:rPr lang="en-US" sz="2800" dirty="0">
                <a:latin typeface="Book Antiqua" panose="02040602050305030304" pitchFamily="18" charset="0"/>
              </a:rPr>
              <a:t>Answer: A</a:t>
            </a:r>
          </a:p>
          <a:p>
            <a:endParaRPr lang="en-US" sz="2800" dirty="0">
              <a:latin typeface="Book Antiqua" panose="02040602050305030304" pitchFamily="18" charset="0"/>
            </a:endParaRPr>
          </a:p>
          <a:p>
            <a:r>
              <a:rPr lang="en-US" sz="2800" dirty="0">
                <a:latin typeface="Book Antiqua" panose="02040602050305030304" pitchFamily="18" charset="0"/>
              </a:rPr>
              <a:t>2) In digital communication system, in order to increase noise immunity, it is necessary to increase _____.</a:t>
            </a:r>
            <a:br>
              <a:rPr lang="en-US" sz="2800" dirty="0">
                <a:latin typeface="Book Antiqua" panose="02040602050305030304" pitchFamily="18" charset="0"/>
              </a:rPr>
            </a:br>
            <a:r>
              <a:rPr lang="en-US" sz="2800" dirty="0">
                <a:latin typeface="Book Antiqua" panose="02040602050305030304" pitchFamily="18" charset="0"/>
              </a:rPr>
              <a:t>A) Signal power</a:t>
            </a:r>
            <a:br>
              <a:rPr lang="en-US" sz="2800" dirty="0">
                <a:latin typeface="Book Antiqua" panose="02040602050305030304" pitchFamily="18" charset="0"/>
              </a:rPr>
            </a:br>
            <a:r>
              <a:rPr lang="en-US" sz="2800" dirty="0">
                <a:latin typeface="Book Antiqua" panose="02040602050305030304" pitchFamily="18" charset="0"/>
              </a:rPr>
              <a:t>B) Signal amplitude</a:t>
            </a:r>
            <a:br>
              <a:rPr lang="en-US" sz="2800" dirty="0">
                <a:latin typeface="Book Antiqua" panose="02040602050305030304" pitchFamily="18" charset="0"/>
              </a:rPr>
            </a:br>
            <a:r>
              <a:rPr lang="en-US" sz="2800" dirty="0">
                <a:latin typeface="Book Antiqua" panose="02040602050305030304" pitchFamily="18" charset="0"/>
              </a:rPr>
              <a:t>C) Signal frequency</a:t>
            </a:r>
            <a:br>
              <a:rPr lang="en-US" sz="2800" dirty="0">
                <a:latin typeface="Book Antiqua" panose="02040602050305030304" pitchFamily="18" charset="0"/>
              </a:rPr>
            </a:br>
            <a:r>
              <a:rPr lang="en-US" sz="2800" dirty="0">
                <a:latin typeface="Book Antiqua" panose="02040602050305030304" pitchFamily="18" charset="0"/>
              </a:rPr>
              <a:t>D) Signal magnitude</a:t>
            </a:r>
            <a:br>
              <a:rPr lang="en-US" sz="2800" dirty="0">
                <a:latin typeface="Book Antiqua" panose="02040602050305030304" pitchFamily="18" charset="0"/>
              </a:rPr>
            </a:br>
            <a:r>
              <a:rPr lang="en-US" sz="2800" dirty="0">
                <a:latin typeface="Book Antiqua" panose="02040602050305030304" pitchFamily="18" charset="0"/>
              </a:rPr>
              <a:t>Answer: A</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6241625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762000"/>
            <a:ext cx="7315200" cy="5691815"/>
          </a:xfrm>
          <a:prstGeom prst="rect">
            <a:avLst/>
          </a:prstGeom>
        </p:spPr>
        <p:txBody>
          <a:bodyPr>
            <a:spAutoFit/>
          </a:bodyPr>
          <a:lstStyle/>
          <a:p>
            <a:pPr marL="457200">
              <a:lnSpc>
                <a:spcPct val="107000"/>
              </a:lnSpc>
              <a:spcAft>
                <a:spcPts val="800"/>
              </a:spcAft>
            </a:pPr>
            <a:r>
              <a:rPr lang="en-US"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 :</a:t>
            </a:r>
          </a:p>
          <a:p>
            <a:pPr marL="457200">
              <a:lnSpc>
                <a:spcPct val="107000"/>
              </a:lnSpc>
              <a:spcAft>
                <a:spcPts val="800"/>
              </a:spcAft>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Unguided Media</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Radio waves </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Microwaves </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Infrared</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Digital Modulation</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Types Digital Modulation</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07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381000" y="1752600"/>
            <a:ext cx="14097000" cy="5183232"/>
          </a:xfrm>
        </p:spPr>
        <p:txBody>
          <a:bodyPr/>
          <a:lstStyle/>
          <a:p>
            <a:pPr marL="457200" indent="-457200">
              <a:buFont typeface="Wingdings" panose="05000000000000000000" pitchFamily="2" charset="2"/>
              <a:buChar char="Ø"/>
            </a:pPr>
            <a:r>
              <a:rPr lang="en-US" sz="2800" dirty="0"/>
              <a:t>Multiple computers are connected to each other</a:t>
            </a:r>
          </a:p>
          <a:p>
            <a:pPr marL="457200" indent="-457200">
              <a:buFont typeface="Wingdings" panose="05000000000000000000" pitchFamily="2" charset="2"/>
              <a:buChar char="Ø"/>
            </a:pPr>
            <a:r>
              <a:rPr lang="en-US" sz="2800" dirty="0"/>
              <a:t>Share information and resources.</a:t>
            </a:r>
            <a:endParaRPr lang="en-IN" sz="2800" dirty="0"/>
          </a:p>
        </p:txBody>
      </p:sp>
      <p:sp>
        <p:nvSpPr>
          <p:cNvPr id="4" name="Title 3"/>
          <p:cNvSpPr>
            <a:spLocks noGrp="1"/>
          </p:cNvSpPr>
          <p:nvPr>
            <p:ph type="title"/>
          </p:nvPr>
        </p:nvSpPr>
        <p:spPr/>
        <p:txBody>
          <a:bodyPr/>
          <a:lstStyle/>
          <a:p>
            <a:r>
              <a:rPr lang="en-IN" sz="3200" b="1" u="sng" dirty="0">
                <a:solidFill>
                  <a:srgbClr val="0070C0"/>
                </a:solidFill>
              </a:rPr>
              <a:t>Computer Networks:</a:t>
            </a:r>
          </a:p>
        </p:txBody>
      </p:sp>
      <p:pic>
        <p:nvPicPr>
          <p:cNvPr id="1026" name="Picture 2" descr="Computer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54649"/>
            <a:ext cx="5410200" cy="2333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15200" y="2438400"/>
            <a:ext cx="6322596" cy="5262979"/>
          </a:xfrm>
          <a:prstGeom prst="rect">
            <a:avLst/>
          </a:prstGeom>
          <a:noFill/>
        </p:spPr>
        <p:txBody>
          <a:bodyPr wrap="square" rtlCol="0">
            <a:spAutoFit/>
          </a:bodyPr>
          <a:lstStyle/>
          <a:p>
            <a:pPr algn="just">
              <a:lnSpc>
                <a:spcPct val="150000"/>
              </a:lnSpc>
            </a:pPr>
            <a:r>
              <a:rPr lang="en-IN"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Elements of Network: </a:t>
            </a:r>
          </a:p>
          <a:p>
            <a:pPr algn="just">
              <a:lnSpc>
                <a:spcPct val="150000"/>
              </a:lnSpc>
            </a:pPr>
            <a:r>
              <a:rPr lang="en-IN" sz="2800" dirty="0">
                <a:latin typeface="Roboto Medium" panose="02000000000000000000" pitchFamily="2" charset="0"/>
                <a:ea typeface="Roboto Medium" panose="02000000000000000000" pitchFamily="2" charset="0"/>
                <a:cs typeface="Roboto Medium" panose="02000000000000000000" pitchFamily="2" charset="0"/>
              </a:rPr>
              <a:t>Every Network includes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At least two or more Computer, Server and Client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Networking Interface card (NIC)</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Transmission Medium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 Network Operating System.(windows, UNIX, LINUX) </a:t>
            </a:r>
          </a:p>
        </p:txBody>
      </p:sp>
    </p:spTree>
    <p:extLst>
      <p:ext uri="{BB962C8B-B14F-4D97-AF65-F5344CB8AC3E}">
        <p14:creationId xmlns:p14="http://schemas.microsoft.com/office/powerpoint/2010/main" val="297563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61950"/>
            <a:ext cx="7454312" cy="1005842"/>
          </a:xfrm>
        </p:spPr>
        <p:txBody>
          <a:bodyPr/>
          <a:lstStyle/>
          <a:p>
            <a:r>
              <a:rPr lang="en-IN" sz="3200" b="1" dirty="0">
                <a:latin typeface="Book Antiqua" panose="02040602050305030304" pitchFamily="18" charset="0"/>
              </a:rPr>
              <a:t>Lecture 12</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901112" y="1386842"/>
            <a:ext cx="6414088" cy="5062283"/>
          </a:xfrm>
          <a:prstGeom prst="rect">
            <a:avLst/>
          </a:prstGeom>
        </p:spPr>
        <p:txBody>
          <a:bodyPr wrap="square">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endParaRPr lang="en-IN" sz="2400" dirty="0">
              <a:latin typeface="Book Antiqua" panose="0204060205030503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
              <a:tabLst>
                <a:tab pos="457200" algn="l"/>
              </a:tabLst>
            </a:pPr>
            <a:r>
              <a:rPr lang="en-US" sz="2800" dirty="0">
                <a:latin typeface="Book Antiqua" panose="02040602050305030304" pitchFamily="18" charset="0"/>
              </a:rPr>
              <a:t>Unguided Media</a:t>
            </a:r>
          </a:p>
          <a:p>
            <a:pPr marL="1110212" lvl="1" indent="-457200">
              <a:lnSpc>
                <a:spcPct val="107000"/>
              </a:lnSpc>
              <a:spcAft>
                <a:spcPts val="800"/>
              </a:spcAft>
              <a:buFont typeface="Wingdings" panose="05000000000000000000" pitchFamily="2" charset="2"/>
              <a:buChar char="q"/>
              <a:tabLst>
                <a:tab pos="457200" algn="l"/>
              </a:tabLst>
            </a:pPr>
            <a:r>
              <a:rPr lang="en-US" sz="2800" dirty="0">
                <a:latin typeface="Book Antiqua" panose="02040602050305030304" pitchFamily="18" charset="0"/>
              </a:rPr>
              <a:t>Radio waves </a:t>
            </a:r>
            <a:endParaRPr lang="en-IN" sz="2800" dirty="0">
              <a:latin typeface="Book Antiqua" panose="02040602050305030304" pitchFamily="18" charset="0"/>
              <a:cs typeface="Times New Roman" panose="02020603050405020304" pitchFamily="18" charset="0"/>
            </a:endParaRPr>
          </a:p>
          <a:p>
            <a:pPr marL="1110212" lvl="1" indent="-457200">
              <a:lnSpc>
                <a:spcPct val="107000"/>
              </a:lnSpc>
              <a:spcAft>
                <a:spcPts val="800"/>
              </a:spcAft>
              <a:buFont typeface="Wingdings" panose="05000000000000000000" pitchFamily="2" charset="2"/>
              <a:buChar char="q"/>
              <a:tabLst>
                <a:tab pos="457200" algn="l"/>
              </a:tabLst>
            </a:pPr>
            <a:r>
              <a:rPr lang="en-US" sz="2800" dirty="0">
                <a:latin typeface="Book Antiqua" panose="02040602050305030304" pitchFamily="18" charset="0"/>
              </a:rPr>
              <a:t>Microwaves </a:t>
            </a:r>
          </a:p>
          <a:p>
            <a:pPr marL="1110212" lvl="1" indent="-457200">
              <a:lnSpc>
                <a:spcPct val="107000"/>
              </a:lnSpc>
              <a:spcAft>
                <a:spcPts val="800"/>
              </a:spcAft>
              <a:buFont typeface="Wingdings" panose="05000000000000000000" pitchFamily="2" charset="2"/>
              <a:buChar char="q"/>
              <a:tabLst>
                <a:tab pos="457200" algn="l"/>
              </a:tabLst>
            </a:pPr>
            <a:r>
              <a:rPr lang="en-US" sz="2800" dirty="0">
                <a:latin typeface="Book Antiqua" panose="02040602050305030304" pitchFamily="18" charset="0"/>
              </a:rPr>
              <a:t>Infrared</a:t>
            </a:r>
          </a:p>
          <a:p>
            <a:pPr marL="342900" indent="-342900">
              <a:lnSpc>
                <a:spcPct val="107000"/>
              </a:lnSpc>
              <a:spcAft>
                <a:spcPts val="800"/>
              </a:spcAft>
              <a:buFont typeface="Wingdings" panose="05000000000000000000" pitchFamily="2" charset="2"/>
              <a:buChar char=""/>
              <a:tabLst>
                <a:tab pos="457200" algn="l"/>
              </a:tabLst>
            </a:pPr>
            <a:r>
              <a:rPr lang="en-US" sz="2800" dirty="0">
                <a:latin typeface="Book Antiqua" panose="02040602050305030304" pitchFamily="18" charset="0"/>
              </a:rPr>
              <a:t>Digital Modulation</a:t>
            </a:r>
          </a:p>
          <a:p>
            <a:pPr marL="342900" indent="-342900">
              <a:lnSpc>
                <a:spcPct val="107000"/>
              </a:lnSpc>
              <a:spcAft>
                <a:spcPts val="800"/>
              </a:spcAft>
              <a:buFont typeface="Wingdings" panose="05000000000000000000" pitchFamily="2" charset="2"/>
              <a:buChar char=""/>
              <a:tabLst>
                <a:tab pos="457200" algn="l"/>
              </a:tabLst>
            </a:pPr>
            <a:r>
              <a:rPr lang="en-US" sz="2800" dirty="0">
                <a:latin typeface="Book Antiqua" panose="02040602050305030304" pitchFamily="18" charset="0"/>
              </a:rPr>
              <a:t>Types Digital Modulation</a:t>
            </a:r>
          </a:p>
          <a:p>
            <a:pPr marL="34290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a:lnSpc>
                <a:spcPct val="107000"/>
              </a:lnSpc>
              <a:spcAft>
                <a:spcPts val="800"/>
              </a:spcAft>
              <a:tabLst>
                <a:tab pos="457200" algn="l"/>
              </a:tabLst>
            </a:pP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386842"/>
            <a:ext cx="7315200" cy="5420715"/>
          </a:xfrm>
          <a:prstGeom prst="rect">
            <a:avLst/>
          </a:prstGeom>
        </p:spPr>
        <p:txBody>
          <a:bodyPr>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Multiplexing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Types of Multiplexing Techniques</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Frequency Division Multiplexing (FDM)</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Time Division Multiplexing (TDM)</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Wavelength Division Multiplexing (WDM)</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66689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990600"/>
            <a:ext cx="13258800" cy="3570208"/>
          </a:xfrm>
          <a:prstGeom prst="rect">
            <a:avLst/>
          </a:prstGeom>
        </p:spPr>
        <p:txBody>
          <a:bodyPr wrap="square">
            <a:spAutoFit/>
          </a:bodyPr>
          <a:lstStyle/>
          <a:p>
            <a:r>
              <a:rPr lang="en-IN" sz="3200" b="1" dirty="0">
                <a:solidFill>
                  <a:srgbClr val="3366CC"/>
                </a:solidFill>
                <a:latin typeface="Book Antiqua" panose="02040602050305030304" pitchFamily="18" charset="0"/>
              </a:rPr>
              <a:t>Multiplexing:</a:t>
            </a:r>
          </a:p>
          <a:p>
            <a:pPr algn="just"/>
            <a:endParaRPr lang="en-US" dirty="0">
              <a:solidFill>
                <a:srgbClr val="333333"/>
              </a:solidFill>
              <a:latin typeface="Source Sans Pro"/>
            </a:endParaRPr>
          </a:p>
          <a:p>
            <a:pPr marL="457200" indent="-457200" algn="just">
              <a:lnSpc>
                <a:spcPct val="150000"/>
              </a:lnSpc>
              <a:buFont typeface="Wingdings" panose="05000000000000000000" pitchFamily="2" charset="2"/>
              <a:buChar char="Ø"/>
            </a:pPr>
            <a:r>
              <a:rPr lang="en-US" sz="2800" dirty="0">
                <a:solidFill>
                  <a:srgbClr val="333333"/>
                </a:solidFill>
                <a:latin typeface="Book Antiqua" panose="02040602050305030304" pitchFamily="18" charset="0"/>
              </a:rPr>
              <a:t>Transmitting various signals over a media or single line.</a:t>
            </a:r>
          </a:p>
          <a:p>
            <a:pPr marL="457200" indent="-457200" algn="just">
              <a:lnSpc>
                <a:spcPct val="150000"/>
              </a:lnSpc>
              <a:buFont typeface="Wingdings" panose="05000000000000000000" pitchFamily="2" charset="2"/>
              <a:buChar char="Ø"/>
            </a:pPr>
            <a:r>
              <a:rPr lang="en-US" sz="2800" dirty="0">
                <a:latin typeface="Book Antiqua" panose="02040602050305030304" pitchFamily="18" charset="0"/>
              </a:rPr>
              <a:t>Transmitter-Multiplexer: n-input lines for generating a single output</a:t>
            </a:r>
          </a:p>
          <a:p>
            <a:pPr marL="457200" indent="-457200" algn="just">
              <a:lnSpc>
                <a:spcPct val="150000"/>
              </a:lnSpc>
              <a:buFont typeface="Wingdings" panose="05000000000000000000" pitchFamily="2" charset="2"/>
              <a:buChar char="Ø"/>
            </a:pPr>
            <a:r>
              <a:rPr lang="en-US" sz="2800" dirty="0">
                <a:latin typeface="Book Antiqua" panose="02040602050305030304" pitchFamily="18" charset="0"/>
              </a:rPr>
              <a:t>Receiver-De-multiplexer: receives data from a single medium, identifies each</a:t>
            </a:r>
          </a:p>
          <a:p>
            <a:pPr marL="457200" indent="-457200" algn="just">
              <a:lnSpc>
                <a:spcPct val="150000"/>
              </a:lnSpc>
              <a:buFont typeface="Wingdings" panose="05000000000000000000" pitchFamily="2" charset="2"/>
              <a:buChar char="Ø"/>
            </a:pPr>
            <a:r>
              <a:rPr lang="en-US" sz="2800" dirty="0">
                <a:latin typeface="Book Antiqua" panose="02040602050305030304" pitchFamily="18" charset="0"/>
              </a:rPr>
              <a:t>It has single input and number of outputs.</a:t>
            </a:r>
            <a:endParaRPr lang="en-IN" sz="2800" dirty="0">
              <a:latin typeface="Book Antiqua" panose="0204060205030503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4810125"/>
            <a:ext cx="8848725" cy="3419475"/>
          </a:xfrm>
          <a:prstGeom prst="rect">
            <a:avLst/>
          </a:prstGeom>
        </p:spPr>
      </p:pic>
    </p:spTree>
    <p:extLst>
      <p:ext uri="{BB962C8B-B14F-4D97-AF65-F5344CB8AC3E}">
        <p14:creationId xmlns:p14="http://schemas.microsoft.com/office/powerpoint/2010/main" val="2618350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914400"/>
            <a:ext cx="5973110" cy="523220"/>
          </a:xfrm>
          <a:prstGeom prst="rect">
            <a:avLst/>
          </a:prstGeom>
        </p:spPr>
        <p:txBody>
          <a:bodyPr wrap="none">
            <a:spAutoFit/>
          </a:bodyPr>
          <a:lstStyle/>
          <a:p>
            <a:pPr algn="just" fontAlgn="base"/>
            <a:r>
              <a:rPr lang="en-IN" sz="2800" b="1" dirty="0">
                <a:solidFill>
                  <a:srgbClr val="3366CC"/>
                </a:solidFill>
                <a:latin typeface="Book Antiqua" panose="02040602050305030304" pitchFamily="18" charset="0"/>
              </a:rPr>
              <a:t>Types of Multiplexing Techniques:</a:t>
            </a:r>
            <a:endParaRPr lang="en-IN" sz="2800" b="1" i="0" dirty="0">
              <a:solidFill>
                <a:srgbClr val="3366CC"/>
              </a:solidFill>
              <a:effectLst/>
              <a:latin typeface="Book Antiqua" panose="02040602050305030304" pitchFamily="18" charset="0"/>
            </a:endParaRPr>
          </a:p>
        </p:txBody>
      </p:sp>
      <p:sp>
        <p:nvSpPr>
          <p:cNvPr id="6" name="Rectangle 5"/>
          <p:cNvSpPr/>
          <p:nvPr/>
        </p:nvSpPr>
        <p:spPr>
          <a:xfrm>
            <a:off x="838200" y="1905000"/>
            <a:ext cx="8458200" cy="1815882"/>
          </a:xfrm>
          <a:prstGeom prst="rect">
            <a:avLst/>
          </a:prstGeom>
        </p:spPr>
        <p:txBody>
          <a:bodyPr wrap="square">
            <a:spAutoFit/>
          </a:bodyPr>
          <a:lstStyle/>
          <a:p>
            <a:pPr marL="514350" indent="-514350" algn="just" fontAlgn="base">
              <a:buFont typeface="+mj-lt"/>
              <a:buAutoNum type="arabicPeriod"/>
            </a:pPr>
            <a:r>
              <a:rPr lang="en-US" sz="2800" dirty="0">
                <a:solidFill>
                  <a:srgbClr val="333333"/>
                </a:solidFill>
                <a:latin typeface="Book Antiqua" panose="02040602050305030304" pitchFamily="18" charset="0"/>
              </a:rPr>
              <a:t>Frequency Division Multiplexing (FDM)</a:t>
            </a:r>
          </a:p>
          <a:p>
            <a:pPr marL="514350" indent="-514350" algn="just" fontAlgn="base">
              <a:buFont typeface="+mj-lt"/>
              <a:buAutoNum type="arabicPeriod"/>
            </a:pPr>
            <a:r>
              <a:rPr lang="en-US" sz="2800" dirty="0">
                <a:solidFill>
                  <a:srgbClr val="333333"/>
                </a:solidFill>
                <a:latin typeface="Book Antiqua" panose="02040602050305030304" pitchFamily="18" charset="0"/>
              </a:rPr>
              <a:t>Time Division Multiplexing (TDM)</a:t>
            </a:r>
          </a:p>
          <a:p>
            <a:pPr marL="514350" indent="-514350" algn="just" fontAlgn="base">
              <a:buFont typeface="+mj-lt"/>
              <a:buAutoNum type="arabicPeriod"/>
            </a:pPr>
            <a:r>
              <a:rPr lang="en-US" sz="2800" dirty="0">
                <a:solidFill>
                  <a:srgbClr val="333333"/>
                </a:solidFill>
                <a:latin typeface="Book Antiqua" panose="02040602050305030304" pitchFamily="18" charset="0"/>
              </a:rPr>
              <a:t>Wavelength Division Multiplexing (WDM)</a:t>
            </a:r>
          </a:p>
          <a:p>
            <a:pPr algn="just" fontAlgn="base"/>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40828341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1447800"/>
            <a:ext cx="5553123" cy="6124754"/>
          </a:xfrm>
          <a:prstGeom prst="rect">
            <a:avLst/>
          </a:prstGeom>
        </p:spPr>
        <p:txBody>
          <a:bodyPr wrap="square">
            <a:spAutoFit/>
          </a:bodyPr>
          <a:lstStyle/>
          <a:p>
            <a:pPr marL="457200" indent="-457200" algn="just" fontAlgn="base">
              <a:buAutoNum type="arabicParenR"/>
            </a:pPr>
            <a:r>
              <a:rPr lang="en-US" sz="2800" b="1" dirty="0">
                <a:solidFill>
                  <a:schemeClr val="accent6">
                    <a:lumMod val="75000"/>
                  </a:schemeClr>
                </a:solidFill>
                <a:latin typeface="Book Antiqua" panose="02040602050305030304" pitchFamily="18" charset="0"/>
              </a:rPr>
              <a:t>Frequency Division Multiplexing (FDM):</a:t>
            </a:r>
          </a:p>
          <a:p>
            <a:pPr fontAlgn="base"/>
            <a:endParaRPr lang="en-US" sz="2800" dirty="0">
              <a:latin typeface="Book Antiqua" panose="02040602050305030304" pitchFamily="18" charset="0"/>
            </a:endParaRPr>
          </a:p>
          <a:p>
            <a:pPr marL="457200" indent="-457200" algn="just">
              <a:buFont typeface="Wingdings" panose="05000000000000000000" pitchFamily="2" charset="2"/>
              <a:buChar char="Ø"/>
            </a:pPr>
            <a:r>
              <a:rPr lang="en-US" sz="2800" dirty="0">
                <a:solidFill>
                  <a:srgbClr val="000000"/>
                </a:solidFill>
                <a:latin typeface="Book Antiqua" panose="02040602050305030304" pitchFamily="18" charset="0"/>
              </a:rPr>
              <a:t>Each user can use the channel frequency independently and has exclusive access of it. All channels are divided in such a way that they do not overlap with each other. </a:t>
            </a:r>
          </a:p>
          <a:p>
            <a:pPr marL="457200" indent="-457200" algn="just">
              <a:buFont typeface="Wingdings" panose="05000000000000000000" pitchFamily="2" charset="2"/>
              <a:buChar char="Ø"/>
            </a:pPr>
            <a:r>
              <a:rPr lang="en-US" sz="2800" dirty="0">
                <a:solidFill>
                  <a:srgbClr val="000000"/>
                </a:solidFill>
                <a:latin typeface="Book Antiqua" panose="02040602050305030304" pitchFamily="18" charset="0"/>
              </a:rPr>
              <a:t>Channels are separated by guard bands. </a:t>
            </a:r>
          </a:p>
          <a:p>
            <a:pPr marL="457200" indent="-457200" algn="just">
              <a:buFont typeface="Wingdings" panose="05000000000000000000" pitchFamily="2" charset="2"/>
              <a:buChar char="Ø"/>
            </a:pPr>
            <a:r>
              <a:rPr lang="en-US" sz="2800" dirty="0">
                <a:solidFill>
                  <a:srgbClr val="000000"/>
                </a:solidFill>
                <a:latin typeface="Book Antiqua" panose="02040602050305030304" pitchFamily="18" charset="0"/>
              </a:rPr>
              <a:t>Guard band is a frequency which is not used by either channel.</a:t>
            </a:r>
            <a:endParaRPr lang="en-IN" sz="2800" dirty="0">
              <a:latin typeface="Book Antiqua" panose="0204060205030503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2868304"/>
            <a:ext cx="6705600" cy="4218295"/>
          </a:xfrm>
          <a:prstGeom prst="rect">
            <a:avLst/>
          </a:prstGeom>
        </p:spPr>
      </p:pic>
    </p:spTree>
    <p:extLst>
      <p:ext uri="{BB962C8B-B14F-4D97-AF65-F5344CB8AC3E}">
        <p14:creationId xmlns:p14="http://schemas.microsoft.com/office/powerpoint/2010/main" val="11372170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914400"/>
            <a:ext cx="7315200" cy="523220"/>
          </a:xfrm>
          <a:prstGeom prst="rect">
            <a:avLst/>
          </a:prstGeom>
        </p:spPr>
        <p:txBody>
          <a:bodyPr>
            <a:spAutoFit/>
          </a:bodyPr>
          <a:lstStyle/>
          <a:p>
            <a:pPr algn="just" fontAlgn="base"/>
            <a:r>
              <a:rPr lang="en-US" sz="2400" dirty="0">
                <a:solidFill>
                  <a:schemeClr val="accent6">
                    <a:lumMod val="75000"/>
                  </a:schemeClr>
                </a:solidFill>
                <a:latin typeface="Book Antiqua" panose="02040602050305030304" pitchFamily="18" charset="0"/>
              </a:rPr>
              <a:t>2</a:t>
            </a:r>
            <a:r>
              <a:rPr lang="en-US" sz="2400" b="1" dirty="0">
                <a:solidFill>
                  <a:schemeClr val="accent6">
                    <a:lumMod val="75000"/>
                  </a:schemeClr>
                </a:solidFill>
                <a:latin typeface="Book Antiqua" panose="02040602050305030304" pitchFamily="18" charset="0"/>
              </a:rPr>
              <a:t>) </a:t>
            </a:r>
            <a:r>
              <a:rPr lang="en-US" sz="2800" b="1" dirty="0">
                <a:solidFill>
                  <a:schemeClr val="accent6">
                    <a:lumMod val="75000"/>
                  </a:schemeClr>
                </a:solidFill>
                <a:latin typeface="Book Antiqua" panose="02040602050305030304" pitchFamily="18" charset="0"/>
              </a:rPr>
              <a:t>Time Division Multiplexing (TDM):</a:t>
            </a:r>
          </a:p>
        </p:txBody>
      </p:sp>
      <p:sp>
        <p:nvSpPr>
          <p:cNvPr id="7" name="Rectangle 6"/>
          <p:cNvSpPr/>
          <p:nvPr/>
        </p:nvSpPr>
        <p:spPr>
          <a:xfrm>
            <a:off x="914400" y="2057400"/>
            <a:ext cx="13182600" cy="1967590"/>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sz="2800" dirty="0">
                <a:solidFill>
                  <a:srgbClr val="000000"/>
                </a:solidFill>
                <a:latin typeface="Book Antiqua" panose="02040602050305030304" pitchFamily="18" charset="0"/>
              </a:rPr>
              <a:t>Each user can transmit data within the provided time slot only.</a:t>
            </a:r>
            <a:r>
              <a:rPr lang="en-US" sz="2800" dirty="0">
                <a:latin typeface="Book Antiqua" panose="02040602050305030304" pitchFamily="18" charset="0"/>
              </a:rPr>
              <a:t> </a:t>
            </a:r>
          </a:p>
          <a:p>
            <a:pPr marL="457200" indent="-457200">
              <a:lnSpc>
                <a:spcPct val="150000"/>
              </a:lnSpc>
              <a:buFont typeface="Wingdings" panose="05000000000000000000" pitchFamily="2" charset="2"/>
              <a:buChar char="Ø"/>
            </a:pPr>
            <a:r>
              <a:rPr lang="en-US" sz="2800" dirty="0">
                <a:latin typeface="Book Antiqua" panose="02040602050305030304" pitchFamily="18" charset="0"/>
              </a:rPr>
              <a:t>When channel A transmits its frame at one end, As soon as the channel A’s time slot expires, this side switches to channel B. </a:t>
            </a:r>
            <a:endParaRPr lang="en-IN" sz="2800" dirty="0">
              <a:latin typeface="Book Antiqua" panose="0204060205030503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243387"/>
            <a:ext cx="11049000" cy="3986213"/>
          </a:xfrm>
          <a:prstGeom prst="rect">
            <a:avLst/>
          </a:prstGeom>
        </p:spPr>
      </p:pic>
    </p:spTree>
    <p:extLst>
      <p:ext uri="{BB962C8B-B14F-4D97-AF65-F5344CB8AC3E}">
        <p14:creationId xmlns:p14="http://schemas.microsoft.com/office/powerpoint/2010/main" val="31528844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1143000"/>
            <a:ext cx="12954000" cy="1967590"/>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800" dirty="0">
                <a:solidFill>
                  <a:srgbClr val="000000"/>
                </a:solidFill>
                <a:latin typeface="Book Antiqua" panose="02040602050305030304" pitchFamily="18" charset="0"/>
              </a:rPr>
              <a:t>Light has different wavelength (colors). </a:t>
            </a:r>
          </a:p>
          <a:p>
            <a:pPr marL="342900" indent="-342900">
              <a:lnSpc>
                <a:spcPct val="150000"/>
              </a:lnSpc>
              <a:buFont typeface="Wingdings" panose="05000000000000000000" pitchFamily="2" charset="2"/>
              <a:buChar char="Ø"/>
            </a:pPr>
            <a:r>
              <a:rPr lang="en-US" sz="2800" dirty="0">
                <a:solidFill>
                  <a:srgbClr val="000000"/>
                </a:solidFill>
                <a:latin typeface="Book Antiqua" panose="02040602050305030304" pitchFamily="18" charset="0"/>
              </a:rPr>
              <a:t>In fiber optic mode, multiple optical carrier signals are multiplexed into an optical fiber by using different wavelengths.</a:t>
            </a:r>
            <a:endParaRPr lang="en-IN" sz="2800" dirty="0">
              <a:latin typeface="Book Antiqua" panose="02040602050305030304" pitchFamily="18" charset="0"/>
            </a:endParaRPr>
          </a:p>
        </p:txBody>
      </p:sp>
      <p:sp>
        <p:nvSpPr>
          <p:cNvPr id="6" name="Rectangle 5"/>
          <p:cNvSpPr/>
          <p:nvPr/>
        </p:nvSpPr>
        <p:spPr>
          <a:xfrm>
            <a:off x="990600" y="457200"/>
            <a:ext cx="8915400" cy="523220"/>
          </a:xfrm>
          <a:prstGeom prst="rect">
            <a:avLst/>
          </a:prstGeom>
        </p:spPr>
        <p:txBody>
          <a:bodyPr wrap="square">
            <a:spAutoFit/>
          </a:bodyPr>
          <a:lstStyle/>
          <a:p>
            <a:pPr algn="just" fontAlgn="base"/>
            <a:r>
              <a:rPr lang="en-US" sz="2800" dirty="0">
                <a:solidFill>
                  <a:srgbClr val="FF0000"/>
                </a:solidFill>
                <a:latin typeface="Book Antiqua" panose="02040602050305030304" pitchFamily="18" charset="0"/>
              </a:rPr>
              <a:t>3) Wavelength Division Multiplexing (WDM):</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303650"/>
            <a:ext cx="11582400" cy="4600575"/>
          </a:xfrm>
          <a:prstGeom prst="rect">
            <a:avLst/>
          </a:prstGeom>
        </p:spPr>
      </p:pic>
    </p:spTree>
    <p:extLst>
      <p:ext uri="{BB962C8B-B14F-4D97-AF65-F5344CB8AC3E}">
        <p14:creationId xmlns:p14="http://schemas.microsoft.com/office/powerpoint/2010/main" val="10534016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12:</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6555641"/>
          </a:xfrm>
          <a:prstGeom prst="rect">
            <a:avLst/>
          </a:prstGeom>
        </p:spPr>
        <p:txBody>
          <a:bodyPr wrap="square">
            <a:spAutoFit/>
          </a:bodyPr>
          <a:lstStyle/>
          <a:p>
            <a:r>
              <a:rPr lang="en-US" sz="2800" dirty="0">
                <a:solidFill>
                  <a:srgbClr val="333333"/>
                </a:solidFill>
                <a:latin typeface="Book Antiqua" panose="02040602050305030304" pitchFamily="18" charset="0"/>
              </a:rPr>
              <a:t>1)</a:t>
            </a:r>
            <a:r>
              <a:rPr lang="en-US" sz="2800" dirty="0">
                <a:latin typeface="Book Antiqua" panose="02040602050305030304" pitchFamily="18" charset="0"/>
              </a:rPr>
              <a:t> The sharing of a medium and its link by two or more devices is called _________</a:t>
            </a:r>
            <a:br>
              <a:rPr lang="en-US" sz="2800" dirty="0">
                <a:latin typeface="Book Antiqua" panose="02040602050305030304" pitchFamily="18" charset="0"/>
              </a:rPr>
            </a:br>
            <a:r>
              <a:rPr lang="en-US" sz="2800" dirty="0">
                <a:latin typeface="Book Antiqua" panose="02040602050305030304" pitchFamily="18" charset="0"/>
              </a:rPr>
              <a:t>A) Fully duplexing</a:t>
            </a:r>
            <a:br>
              <a:rPr lang="en-US" sz="2800" dirty="0">
                <a:latin typeface="Book Antiqua" panose="02040602050305030304" pitchFamily="18" charset="0"/>
              </a:rPr>
            </a:br>
            <a:r>
              <a:rPr lang="en-US" sz="2800" dirty="0">
                <a:latin typeface="Book Antiqua" panose="02040602050305030304" pitchFamily="18" charset="0"/>
              </a:rPr>
              <a:t>B) Multiplexing</a:t>
            </a:r>
            <a:br>
              <a:rPr lang="en-US" sz="2800" dirty="0">
                <a:latin typeface="Book Antiqua" panose="02040602050305030304" pitchFamily="18" charset="0"/>
              </a:rPr>
            </a:br>
            <a:r>
              <a:rPr lang="en-US" sz="2800" dirty="0">
                <a:latin typeface="Book Antiqua" panose="02040602050305030304" pitchFamily="18" charset="0"/>
              </a:rPr>
              <a:t>C) </a:t>
            </a:r>
            <a:r>
              <a:rPr lang="en-US" sz="2800" dirty="0" err="1">
                <a:latin typeface="Book Antiqua" panose="02040602050305030304" pitchFamily="18" charset="0"/>
              </a:rPr>
              <a:t>Micropleixng</a:t>
            </a:r>
            <a:br>
              <a:rPr lang="en-US" sz="2800" dirty="0">
                <a:latin typeface="Book Antiqua" panose="02040602050305030304" pitchFamily="18" charset="0"/>
              </a:rPr>
            </a:br>
            <a:r>
              <a:rPr lang="en-US" sz="2800" dirty="0">
                <a:latin typeface="Book Antiqua" panose="02040602050305030304" pitchFamily="18" charset="0"/>
              </a:rPr>
              <a:t>D) Duplexing</a:t>
            </a:r>
            <a:br>
              <a:rPr lang="en-US" sz="2800" dirty="0">
                <a:latin typeface="Book Antiqua" panose="02040602050305030304" pitchFamily="18" charset="0"/>
              </a:rPr>
            </a:br>
            <a:r>
              <a:rPr lang="en-US" sz="2800" dirty="0">
                <a:latin typeface="Book Antiqua" panose="02040602050305030304" pitchFamily="18" charset="0"/>
              </a:rPr>
              <a:t>Answer: A</a:t>
            </a:r>
          </a:p>
          <a:p>
            <a:endParaRPr lang="en-US" sz="2800" dirty="0">
              <a:latin typeface="Book Antiqua" panose="02040602050305030304" pitchFamily="18" charset="0"/>
            </a:endParaRPr>
          </a:p>
          <a:p>
            <a:r>
              <a:rPr lang="en-US" sz="2800" dirty="0">
                <a:latin typeface="Book Antiqua" panose="02040602050305030304" pitchFamily="18" charset="0"/>
              </a:rPr>
              <a:t>2)  Which multiplexing technique used to transmit digital signals?</a:t>
            </a:r>
            <a:br>
              <a:rPr lang="en-US" sz="2800" dirty="0">
                <a:latin typeface="Book Antiqua" panose="02040602050305030304" pitchFamily="18" charset="0"/>
              </a:rPr>
            </a:br>
            <a:r>
              <a:rPr lang="en-US" sz="2800" dirty="0">
                <a:latin typeface="Book Antiqua" panose="02040602050305030304" pitchFamily="18" charset="0"/>
              </a:rPr>
              <a:t>A) FDM</a:t>
            </a:r>
            <a:br>
              <a:rPr lang="en-US" sz="2800" dirty="0">
                <a:latin typeface="Book Antiqua" panose="02040602050305030304" pitchFamily="18" charset="0"/>
              </a:rPr>
            </a:br>
            <a:r>
              <a:rPr lang="en-US" sz="2800" dirty="0">
                <a:latin typeface="Book Antiqua" panose="02040602050305030304" pitchFamily="18" charset="0"/>
              </a:rPr>
              <a:t>B) TDM</a:t>
            </a:r>
            <a:br>
              <a:rPr lang="en-US" sz="2800" dirty="0">
                <a:latin typeface="Book Antiqua" panose="02040602050305030304" pitchFamily="18" charset="0"/>
              </a:rPr>
            </a:br>
            <a:r>
              <a:rPr lang="en-US" sz="2800" dirty="0">
                <a:latin typeface="Book Antiqua" panose="02040602050305030304" pitchFamily="18" charset="0"/>
              </a:rPr>
              <a:t>C) WDM</a:t>
            </a:r>
            <a:br>
              <a:rPr lang="en-US" sz="2800" dirty="0">
                <a:latin typeface="Book Antiqua" panose="02040602050305030304" pitchFamily="18" charset="0"/>
              </a:rPr>
            </a:br>
            <a:r>
              <a:rPr lang="en-US" sz="2800" dirty="0">
                <a:latin typeface="Book Antiqua" panose="02040602050305030304" pitchFamily="18" charset="0"/>
              </a:rPr>
              <a:t>D) FDM &amp; WDM</a:t>
            </a:r>
            <a:br>
              <a:rPr lang="en-US" sz="2800" dirty="0">
                <a:latin typeface="Book Antiqua" panose="02040602050305030304" pitchFamily="18" charset="0"/>
              </a:rPr>
            </a:br>
            <a:r>
              <a:rPr lang="en-US" sz="2800" dirty="0">
                <a:latin typeface="Book Antiqua" panose="02040602050305030304" pitchFamily="18" charset="0"/>
              </a:rPr>
              <a:t>Answer: B</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191165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12:</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3539430"/>
          </a:xfrm>
          <a:prstGeom prst="rect">
            <a:avLst/>
          </a:prstGeom>
        </p:spPr>
        <p:txBody>
          <a:bodyPr wrap="square">
            <a:spAutoFit/>
          </a:bodyPr>
          <a:lstStyle/>
          <a:p>
            <a:r>
              <a:rPr lang="en-US" sz="2800" dirty="0">
                <a:solidFill>
                  <a:srgbClr val="333333"/>
                </a:solidFill>
                <a:latin typeface="Book Antiqua" panose="02040602050305030304" pitchFamily="18" charset="0"/>
              </a:rPr>
              <a:t>3)</a:t>
            </a:r>
            <a:r>
              <a:rPr lang="en-US" sz="2800" dirty="0">
                <a:latin typeface="Book Antiqua" panose="02040602050305030304" pitchFamily="18" charset="0"/>
              </a:rPr>
              <a:t> Multiplexing provides _________</a:t>
            </a:r>
            <a:br>
              <a:rPr lang="en-US" sz="2800" dirty="0">
                <a:latin typeface="Book Antiqua" panose="02040602050305030304" pitchFamily="18" charset="0"/>
              </a:rPr>
            </a:br>
            <a:r>
              <a:rPr lang="en-US" sz="2800" dirty="0">
                <a:latin typeface="Book Antiqua" panose="02040602050305030304" pitchFamily="18" charset="0"/>
              </a:rPr>
              <a:t>A) Efficiency</a:t>
            </a:r>
            <a:br>
              <a:rPr lang="en-US" sz="2800" dirty="0">
                <a:latin typeface="Book Antiqua" panose="02040602050305030304" pitchFamily="18" charset="0"/>
              </a:rPr>
            </a:br>
            <a:r>
              <a:rPr lang="en-US" sz="2800" dirty="0">
                <a:latin typeface="Book Antiqua" panose="02040602050305030304" pitchFamily="18" charset="0"/>
              </a:rPr>
              <a:t>B) Privacy</a:t>
            </a:r>
            <a:br>
              <a:rPr lang="en-US" sz="2800" dirty="0">
                <a:latin typeface="Book Antiqua" panose="02040602050305030304" pitchFamily="18" charset="0"/>
              </a:rPr>
            </a:br>
            <a:r>
              <a:rPr lang="en-US" sz="2800" dirty="0">
                <a:latin typeface="Book Antiqua" panose="02040602050305030304" pitchFamily="18" charset="0"/>
              </a:rPr>
              <a:t>C) Anti jamming</a:t>
            </a:r>
            <a:br>
              <a:rPr lang="en-US" sz="2800" dirty="0">
                <a:latin typeface="Book Antiqua" panose="02040602050305030304" pitchFamily="18" charset="0"/>
              </a:rPr>
            </a:br>
            <a:r>
              <a:rPr lang="en-US" sz="2800" dirty="0">
                <a:latin typeface="Book Antiqua" panose="02040602050305030304" pitchFamily="18" charset="0"/>
              </a:rPr>
              <a:t>D) Both Efficiency &amp; Privacy</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30493497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990600"/>
            <a:ext cx="7315200" cy="6050246"/>
          </a:xfrm>
          <a:prstGeom prst="rect">
            <a:avLst/>
          </a:prstGeom>
        </p:spPr>
        <p:txBody>
          <a:bodyPr>
            <a:spAutoFit/>
          </a:bodyPr>
          <a:lstStyle/>
          <a:p>
            <a:pPr marL="457200">
              <a:lnSpc>
                <a:spcPct val="107000"/>
              </a:lnSpc>
              <a:spcAft>
                <a:spcPts val="800"/>
              </a:spcAft>
            </a:pPr>
            <a:r>
              <a:rPr lang="en-US"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 :</a:t>
            </a:r>
          </a:p>
          <a:p>
            <a:pPr marL="457200">
              <a:lnSpc>
                <a:spcPct val="107000"/>
              </a:lnSpc>
              <a:spcAft>
                <a:spcPts val="800"/>
              </a:spcAft>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Multiplexing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Types of Multiplexing Techniques</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Frequency Division Multiplexing (FDM)</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Time Division Multiplexing (TDM)</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Wavelength Division Multiplexing (WDM)</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68363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61950"/>
            <a:ext cx="7454312" cy="1005842"/>
          </a:xfrm>
        </p:spPr>
        <p:txBody>
          <a:bodyPr/>
          <a:lstStyle/>
          <a:p>
            <a:r>
              <a:rPr lang="en-IN" sz="3200" b="1" dirty="0">
                <a:latin typeface="Book Antiqua" panose="02040602050305030304" pitchFamily="18" charset="0"/>
              </a:rPr>
              <a:t>Lecture 13</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533400" y="1348742"/>
            <a:ext cx="6781800" cy="5881738"/>
          </a:xfrm>
          <a:prstGeom prst="rect">
            <a:avLst/>
          </a:prstGeom>
        </p:spPr>
        <p:txBody>
          <a:bodyPr wrap="square">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Multiplexing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Types of Multiplexing Techniques</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Frequency Division Multiplexing (FDM)</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Time Division Multiplexing (TDM)</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Wavelength Division Multiplexing (WDM)</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386842"/>
            <a:ext cx="6858000" cy="4498667"/>
          </a:xfrm>
          <a:prstGeom prst="rect">
            <a:avLst/>
          </a:prstGeom>
        </p:spPr>
        <p:txBody>
          <a:bodyPr wrap="square">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Network Switching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Types Of Switching</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Circuit Switching</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Packet Switching</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Packet Switching</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6502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834480" y="1676400"/>
            <a:ext cx="6135082" cy="5183232"/>
          </a:xfrm>
        </p:spPr>
        <p:txBody>
          <a:bodyPr/>
          <a:lstStyle/>
          <a:p>
            <a:pPr marL="0" indent="0" algn="just">
              <a:buNone/>
            </a:pPr>
            <a:r>
              <a:rPr lang="en-US" sz="2800" b="1" u="sng" dirty="0">
                <a:solidFill>
                  <a:srgbClr val="FF0000"/>
                </a:solidFill>
                <a:latin typeface="Book Antiqua" panose="02040602050305030304" pitchFamily="18" charset="0"/>
              </a:rPr>
              <a:t>1.Filesharing</a:t>
            </a:r>
            <a:endParaRPr lang="en-IN" sz="2800" u="sng" dirty="0">
              <a:solidFill>
                <a:srgbClr val="FF0000"/>
              </a:solidFill>
              <a:latin typeface="Book Antiqua" panose="02040602050305030304" pitchFamily="18" charset="0"/>
            </a:endParaRPr>
          </a:p>
        </p:txBody>
      </p:sp>
      <p:sp>
        <p:nvSpPr>
          <p:cNvPr id="4" name="Title 3"/>
          <p:cNvSpPr>
            <a:spLocks noGrp="1"/>
          </p:cNvSpPr>
          <p:nvPr>
            <p:ph type="title"/>
          </p:nvPr>
        </p:nvSpPr>
        <p:spPr>
          <a:xfrm>
            <a:off x="834480" y="474943"/>
            <a:ext cx="12119519" cy="1005842"/>
          </a:xfrm>
        </p:spPr>
        <p:txBody>
          <a:bodyPr/>
          <a:lstStyle/>
          <a:p>
            <a:r>
              <a:rPr lang="en-US" sz="2800" b="1" u="sng" dirty="0">
                <a:solidFill>
                  <a:srgbClr val="0070C0"/>
                </a:solidFill>
                <a:latin typeface="Book Antiqua" panose="02040602050305030304" pitchFamily="18" charset="0"/>
              </a:rPr>
              <a:t>Why we need </a:t>
            </a:r>
            <a:r>
              <a:rPr lang="en-US" sz="2800" b="1" u="sng" dirty="0">
                <a:solidFill>
                  <a:srgbClr val="0070C0"/>
                </a:solidFill>
              </a:rPr>
              <a:t>computer</a:t>
            </a:r>
            <a:r>
              <a:rPr lang="en-US" sz="2800" b="1" u="sng" dirty="0">
                <a:solidFill>
                  <a:srgbClr val="0070C0"/>
                </a:solidFill>
                <a:latin typeface="Book Antiqua" panose="02040602050305030304" pitchFamily="18" charset="0"/>
              </a:rPr>
              <a:t> networks?</a:t>
            </a:r>
          </a:p>
        </p:txBody>
      </p:sp>
      <p:sp>
        <p:nvSpPr>
          <p:cNvPr id="5" name="Rectangle 4"/>
          <p:cNvSpPr/>
          <p:nvPr/>
        </p:nvSpPr>
        <p:spPr>
          <a:xfrm>
            <a:off x="7772400" y="1640114"/>
            <a:ext cx="6705600" cy="3323987"/>
          </a:xfrm>
          <a:prstGeom prst="rect">
            <a:avLst/>
          </a:prstGeom>
        </p:spPr>
        <p:txBody>
          <a:bodyPr wrap="square">
            <a:spAutoFit/>
          </a:bodyPr>
          <a:lstStyle/>
          <a:p>
            <a:pPr algn="just"/>
            <a:r>
              <a:rPr lang="en-US" sz="2800" b="1" dirty="0">
                <a:solidFill>
                  <a:schemeClr val="accent6">
                    <a:lumMod val="50000"/>
                  </a:schemeClr>
                </a:solidFill>
                <a:latin typeface="Book Antiqua" panose="02040602050305030304" pitchFamily="18" charset="0"/>
              </a:rPr>
              <a:t> </a:t>
            </a:r>
            <a:r>
              <a:rPr lang="en-US" sz="2800" b="1" u="sng" dirty="0">
                <a:solidFill>
                  <a:srgbClr val="FF0000"/>
                </a:solidFill>
                <a:latin typeface="Book Antiqua" panose="02040602050305030304" pitchFamily="18" charset="0"/>
              </a:rPr>
              <a:t>2.Hardware sharing</a:t>
            </a:r>
            <a:endParaRPr lang="en-US" u="sng" dirty="0">
              <a:solidFill>
                <a:srgbClr val="FF0000"/>
              </a:solidFill>
              <a:latin typeface="Rubik"/>
            </a:endParaRPr>
          </a:p>
          <a:p>
            <a:endParaRPr lang="en-US" dirty="0">
              <a:solidFill>
                <a:srgbClr val="212529"/>
              </a:solidFill>
              <a:latin typeface="Rubik"/>
            </a:endParaRPr>
          </a:p>
          <a:p>
            <a:endParaRPr lang="en-US" dirty="0">
              <a:solidFill>
                <a:srgbClr val="212529"/>
              </a:solidFill>
              <a:latin typeface="Rubik"/>
            </a:endParaRPr>
          </a:p>
          <a:p>
            <a:endParaRPr lang="en-US" dirty="0">
              <a:solidFill>
                <a:srgbClr val="212529"/>
              </a:solidFill>
              <a:latin typeface="Rubik"/>
            </a:endParaRPr>
          </a:p>
          <a:p>
            <a:endParaRPr lang="en-US" dirty="0">
              <a:solidFill>
                <a:srgbClr val="212529"/>
              </a:solidFill>
              <a:latin typeface="Rubik"/>
            </a:endParaRPr>
          </a:p>
          <a:p>
            <a:endParaRPr lang="en-US" dirty="0">
              <a:solidFill>
                <a:srgbClr val="212529"/>
              </a:solidFill>
              <a:latin typeface="Rubik"/>
            </a:endParaRPr>
          </a:p>
          <a:p>
            <a:endParaRPr lang="en-US" dirty="0">
              <a:solidFill>
                <a:srgbClr val="212529"/>
              </a:solidFill>
              <a:latin typeface="Rubik"/>
            </a:endParaRPr>
          </a:p>
          <a:p>
            <a:endParaRPr lang="en-US" dirty="0">
              <a:solidFill>
                <a:srgbClr val="212529"/>
              </a:solidFill>
              <a:latin typeface="Rubik"/>
            </a:endParaRPr>
          </a:p>
        </p:txBody>
      </p:sp>
      <p:pic>
        <p:nvPicPr>
          <p:cNvPr id="10" name="Picture 9"/>
          <p:cNvPicPr>
            <a:picLocks noChangeAspect="1"/>
          </p:cNvPicPr>
          <p:nvPr/>
        </p:nvPicPr>
        <p:blipFill>
          <a:blip r:embed="rId2"/>
          <a:stretch>
            <a:fillRect/>
          </a:stretch>
        </p:blipFill>
        <p:spPr>
          <a:xfrm>
            <a:off x="920771" y="2905485"/>
            <a:ext cx="5962499" cy="3954147"/>
          </a:xfrm>
          <a:prstGeom prst="rect">
            <a:avLst/>
          </a:prstGeom>
        </p:spPr>
      </p:pic>
      <p:pic>
        <p:nvPicPr>
          <p:cNvPr id="11" name="Picture 10"/>
          <p:cNvPicPr>
            <a:picLocks noChangeAspect="1"/>
          </p:cNvPicPr>
          <p:nvPr/>
        </p:nvPicPr>
        <p:blipFill>
          <a:blip r:embed="rId3"/>
          <a:stretch>
            <a:fillRect/>
          </a:stretch>
        </p:blipFill>
        <p:spPr>
          <a:xfrm>
            <a:off x="7332605" y="2905485"/>
            <a:ext cx="5937052" cy="3954146"/>
          </a:xfrm>
          <a:prstGeom prst="rect">
            <a:avLst/>
          </a:prstGeom>
        </p:spPr>
      </p:pic>
    </p:spTree>
    <p:extLst>
      <p:ext uri="{BB962C8B-B14F-4D97-AF65-F5344CB8AC3E}">
        <p14:creationId xmlns:p14="http://schemas.microsoft.com/office/powerpoint/2010/main" val="410995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457200"/>
            <a:ext cx="3962944" cy="584775"/>
          </a:xfrm>
          <a:prstGeom prst="rect">
            <a:avLst/>
          </a:prstGeom>
        </p:spPr>
        <p:txBody>
          <a:bodyPr wrap="none">
            <a:spAutoFit/>
          </a:bodyPr>
          <a:lstStyle/>
          <a:p>
            <a:pPr algn="ctr"/>
            <a:r>
              <a:rPr lang="en-IN" sz="3200" b="1" dirty="0">
                <a:solidFill>
                  <a:srgbClr val="3366CC"/>
                </a:solidFill>
                <a:latin typeface="Book Antiqua" panose="02040602050305030304" pitchFamily="18" charset="0"/>
              </a:rPr>
              <a:t>Network Switching:</a:t>
            </a:r>
            <a:endParaRPr lang="en-IN" sz="3200" b="1" i="0" dirty="0">
              <a:solidFill>
                <a:srgbClr val="3366CC"/>
              </a:solidFill>
              <a:effectLst/>
              <a:latin typeface="Book Antiqua" panose="02040602050305030304" pitchFamily="18" charset="0"/>
            </a:endParaRPr>
          </a:p>
        </p:txBody>
      </p:sp>
      <p:sp>
        <p:nvSpPr>
          <p:cNvPr id="6" name="Rectangle 5"/>
          <p:cNvSpPr/>
          <p:nvPr/>
        </p:nvSpPr>
        <p:spPr>
          <a:xfrm>
            <a:off x="838200" y="1371600"/>
            <a:ext cx="13258800" cy="2031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800" dirty="0">
                <a:latin typeface="Book Antiqua" panose="02040602050305030304" pitchFamily="18" charset="0"/>
              </a:rPr>
              <a:t>Switching is process to forward packets coming in from one port to a port leading towards the destination</a:t>
            </a:r>
          </a:p>
          <a:p>
            <a:pPr marL="342900" indent="-342900">
              <a:lnSpc>
                <a:spcPct val="150000"/>
              </a:lnSpc>
              <a:buFont typeface="Arial" panose="020B0604020202020204" pitchFamily="34" charset="0"/>
              <a:buChar char="•"/>
            </a:pPr>
            <a:r>
              <a:rPr lang="en-US" sz="2800" dirty="0">
                <a:latin typeface="Book Antiqua" panose="02040602050305030304" pitchFamily="18" charset="0"/>
              </a:rPr>
              <a:t>A communication system may include number of switches and nodes.</a:t>
            </a:r>
            <a:r>
              <a:rPr lang="en-IN" sz="2800" dirty="0">
                <a:latin typeface="Book Antiqua" panose="02040602050305030304" pitchFamily="18" charset="0"/>
              </a:rPr>
              <a:t> </a:t>
            </a:r>
          </a:p>
        </p:txBody>
      </p:sp>
      <p:sp>
        <p:nvSpPr>
          <p:cNvPr id="7" name="Rectangle 6"/>
          <p:cNvSpPr/>
          <p:nvPr/>
        </p:nvSpPr>
        <p:spPr>
          <a:xfrm>
            <a:off x="838200" y="3732550"/>
            <a:ext cx="3158237" cy="461665"/>
          </a:xfrm>
          <a:prstGeom prst="rect">
            <a:avLst/>
          </a:prstGeom>
        </p:spPr>
        <p:txBody>
          <a:bodyPr wrap="none">
            <a:spAutoFit/>
          </a:bodyPr>
          <a:lstStyle/>
          <a:p>
            <a:r>
              <a:rPr lang="en-IN" sz="2400" b="1" dirty="0">
                <a:solidFill>
                  <a:schemeClr val="accent6">
                    <a:lumMod val="75000"/>
                  </a:schemeClr>
                </a:solidFill>
                <a:latin typeface="Book Antiqua" panose="02040602050305030304" pitchFamily="18" charset="0"/>
              </a:rPr>
              <a:t>Types Of Switching: </a:t>
            </a:r>
          </a:p>
        </p:txBody>
      </p:sp>
      <p:sp>
        <p:nvSpPr>
          <p:cNvPr id="8" name="Rectangle 7"/>
          <p:cNvSpPr/>
          <p:nvPr/>
        </p:nvSpPr>
        <p:spPr>
          <a:xfrm>
            <a:off x="838200" y="4523840"/>
            <a:ext cx="3536546" cy="2492990"/>
          </a:xfrm>
          <a:prstGeom prst="rect">
            <a:avLst/>
          </a:prstGeom>
        </p:spPr>
        <p:txBody>
          <a:bodyPr wrap="none">
            <a:spAutoFit/>
          </a:bodyPr>
          <a:lstStyle/>
          <a:p>
            <a:pPr marL="514350" indent="-514350">
              <a:lnSpc>
                <a:spcPct val="150000"/>
              </a:lnSpc>
              <a:buFont typeface="+mj-lt"/>
              <a:buAutoNum type="arabicPeriod"/>
            </a:pPr>
            <a:r>
              <a:rPr lang="en-IN" dirty="0">
                <a:latin typeface="Book Antiqua" panose="02040602050305030304" pitchFamily="18" charset="0"/>
              </a:rPr>
              <a:t>Circuit Switching</a:t>
            </a:r>
          </a:p>
          <a:p>
            <a:pPr marL="514350" indent="-514350">
              <a:lnSpc>
                <a:spcPct val="150000"/>
              </a:lnSpc>
              <a:buFont typeface="+mj-lt"/>
              <a:buAutoNum type="arabicPeriod"/>
            </a:pPr>
            <a:r>
              <a:rPr lang="en-IN" b="0" i="0" dirty="0">
                <a:effectLst/>
                <a:latin typeface="Book Antiqua" panose="02040602050305030304" pitchFamily="18" charset="0"/>
              </a:rPr>
              <a:t>Packet Switching</a:t>
            </a:r>
          </a:p>
          <a:p>
            <a:pPr marL="514350" indent="-514350">
              <a:lnSpc>
                <a:spcPct val="150000"/>
              </a:lnSpc>
              <a:buFont typeface="+mj-lt"/>
              <a:buAutoNum type="arabicPeriod"/>
            </a:pPr>
            <a:r>
              <a:rPr lang="en-IN">
                <a:latin typeface="Book Antiqua" panose="02040602050305030304" pitchFamily="18" charset="0"/>
              </a:rPr>
              <a:t>Message </a:t>
            </a:r>
            <a:r>
              <a:rPr lang="en-IN" dirty="0">
                <a:latin typeface="Book Antiqua" panose="02040602050305030304" pitchFamily="18" charset="0"/>
              </a:rPr>
              <a:t>Switching</a:t>
            </a:r>
          </a:p>
          <a:p>
            <a:pPr marL="514350" indent="-514350">
              <a:lnSpc>
                <a:spcPct val="150000"/>
              </a:lnSpc>
              <a:buFont typeface="+mj-lt"/>
              <a:buAutoNum type="arabicPeriod"/>
            </a:pPr>
            <a:endParaRPr lang="en-IN" b="0" i="0" dirty="0">
              <a:effectLst/>
              <a:latin typeface="Arial" panose="020B0604020202020204" pitchFamily="34" charset="0"/>
            </a:endParaRPr>
          </a:p>
        </p:txBody>
      </p:sp>
    </p:spTree>
    <p:extLst>
      <p:ext uri="{BB962C8B-B14F-4D97-AF65-F5344CB8AC3E}">
        <p14:creationId xmlns:p14="http://schemas.microsoft.com/office/powerpoint/2010/main" val="450631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457200"/>
            <a:ext cx="5943600" cy="6063198"/>
          </a:xfrm>
          <a:prstGeom prst="rect">
            <a:avLst/>
          </a:prstGeom>
        </p:spPr>
        <p:txBody>
          <a:bodyPr wrap="square">
            <a:spAutoFit/>
          </a:bodyPr>
          <a:lstStyle/>
          <a:p>
            <a:r>
              <a:rPr lang="en-US" b="1" dirty="0">
                <a:solidFill>
                  <a:schemeClr val="accent6">
                    <a:lumMod val="75000"/>
                  </a:schemeClr>
                </a:solidFill>
                <a:latin typeface="Book Antiqua" panose="02040602050305030304" pitchFamily="18" charset="0"/>
              </a:rPr>
              <a:t>1) Circuit Switching:</a:t>
            </a:r>
          </a:p>
          <a:p>
            <a:pPr marL="342900" indent="-342900" algn="just">
              <a:buFont typeface="Arial" panose="020B0604020202020204" pitchFamily="34" charset="0"/>
              <a:buChar char="•"/>
            </a:pPr>
            <a:r>
              <a:rPr lang="en-US" sz="2400" dirty="0">
                <a:solidFill>
                  <a:srgbClr val="000000"/>
                </a:solidFill>
                <a:latin typeface="Book Antiqua" panose="02040602050305030304" pitchFamily="18" charset="0"/>
              </a:rPr>
              <a:t>When two nodes communicate with each other over a dedicated communication path, it is called circuit switching.</a:t>
            </a:r>
            <a:r>
              <a:rPr lang="en-US" sz="2400" dirty="0"/>
              <a:t> </a:t>
            </a:r>
          </a:p>
          <a:p>
            <a:pPr marL="342900" indent="-342900" algn="just">
              <a:buFont typeface="Arial" panose="020B0604020202020204" pitchFamily="34" charset="0"/>
              <a:buChar char="•"/>
            </a:pPr>
            <a:r>
              <a:rPr lang="en-US" sz="2400" dirty="0">
                <a:latin typeface="Book Antiqua" panose="02040602050305030304" pitchFamily="18" charset="0"/>
              </a:rPr>
              <a:t>To transfer the data, circuit must be established so that the data transfer can take place. </a:t>
            </a:r>
          </a:p>
          <a:p>
            <a:pPr marL="342900" indent="-342900" algn="just">
              <a:buFont typeface="Arial" panose="020B0604020202020204" pitchFamily="34" charset="0"/>
              <a:buChar char="•"/>
            </a:pPr>
            <a:r>
              <a:rPr lang="en-US" sz="2400" dirty="0">
                <a:latin typeface="Book Antiqua" panose="02040602050305030304" pitchFamily="18" charset="0"/>
              </a:rPr>
              <a:t>Applications which use circuit switching may have to go through three phases:</a:t>
            </a:r>
          </a:p>
          <a:p>
            <a:pPr marL="995912" lvl="1" indent="-342900" algn="just">
              <a:buFont typeface="Wingdings" panose="05000000000000000000" pitchFamily="2" charset="2"/>
              <a:buChar char="q"/>
            </a:pPr>
            <a:r>
              <a:rPr lang="en-US" sz="2400" dirty="0">
                <a:latin typeface="Book Antiqua" panose="02040602050305030304" pitchFamily="18" charset="0"/>
              </a:rPr>
              <a:t>Establish a circuit</a:t>
            </a:r>
          </a:p>
          <a:p>
            <a:pPr marL="995912" lvl="1" indent="-342900" algn="just">
              <a:buFont typeface="Wingdings" panose="05000000000000000000" pitchFamily="2" charset="2"/>
              <a:buChar char="q"/>
            </a:pPr>
            <a:r>
              <a:rPr lang="en-US" sz="2400" dirty="0">
                <a:latin typeface="Book Antiqua" panose="02040602050305030304" pitchFamily="18" charset="0"/>
              </a:rPr>
              <a:t>Transfer the data</a:t>
            </a:r>
          </a:p>
          <a:p>
            <a:pPr marL="995912" lvl="1" indent="-342900" algn="just">
              <a:buFont typeface="Wingdings" panose="05000000000000000000" pitchFamily="2" charset="2"/>
              <a:buChar char="q"/>
            </a:pPr>
            <a:r>
              <a:rPr lang="en-US" sz="2400" dirty="0">
                <a:latin typeface="Book Antiqua" panose="02040602050305030304" pitchFamily="18" charset="0"/>
              </a:rPr>
              <a:t>Disconnect the circuit</a:t>
            </a:r>
          </a:p>
          <a:p>
            <a:pPr marL="342900" indent="-342900" algn="just">
              <a:buFont typeface="Arial" panose="020B0604020202020204" pitchFamily="34" charset="0"/>
              <a:buChar char="•"/>
            </a:pPr>
            <a:endParaRPr lang="en-US" sz="2400" dirty="0">
              <a:latin typeface="Book Antiqua" panose="02040602050305030304" pitchFamily="18" charset="0"/>
            </a:endParaRPr>
          </a:p>
          <a:p>
            <a:pPr algn="just"/>
            <a:endParaRPr lang="en-US" b="0" i="0" dirty="0">
              <a:solidFill>
                <a:srgbClr val="000000"/>
              </a:solidFill>
              <a:effectLst/>
              <a:latin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457201"/>
            <a:ext cx="6324600" cy="4267200"/>
          </a:xfrm>
          <a:prstGeom prst="rect">
            <a:avLst/>
          </a:prstGeom>
        </p:spPr>
      </p:pic>
      <p:sp>
        <p:nvSpPr>
          <p:cNvPr id="8" name="Rectangle 7"/>
          <p:cNvSpPr/>
          <p:nvPr/>
        </p:nvSpPr>
        <p:spPr>
          <a:xfrm>
            <a:off x="975360" y="5791200"/>
            <a:ext cx="12954000" cy="1631216"/>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Book Antiqua" panose="02040602050305030304" pitchFamily="18" charset="0"/>
              </a:rPr>
              <a:t>Circuit switching was designed for voice applications. </a:t>
            </a:r>
          </a:p>
          <a:p>
            <a:pPr marL="342900" indent="-342900" algn="just">
              <a:buFont typeface="Arial" panose="020B0604020202020204" pitchFamily="34" charset="0"/>
              <a:buChar char="•"/>
            </a:pPr>
            <a:r>
              <a:rPr lang="en-US" sz="2400" dirty="0">
                <a:latin typeface="Book Antiqua" panose="02040602050305030304" pitchFamily="18" charset="0"/>
              </a:rPr>
              <a:t>Telephone is the best suitable example of circuit switching. Before a user can make a call, a virtual path between caller and </a:t>
            </a:r>
            <a:r>
              <a:rPr lang="en-US" sz="2400" dirty="0" err="1">
                <a:latin typeface="Book Antiqua" panose="02040602050305030304" pitchFamily="18" charset="0"/>
              </a:rPr>
              <a:t>callee</a:t>
            </a:r>
            <a:r>
              <a:rPr lang="en-US" sz="2400" dirty="0">
                <a:latin typeface="Book Antiqua" panose="02040602050305030304" pitchFamily="18" charset="0"/>
              </a:rPr>
              <a:t> is established over the network.</a:t>
            </a:r>
            <a:endParaRPr lang="en-US" sz="2400" dirty="0">
              <a:solidFill>
                <a:srgbClr val="000000"/>
              </a:solidFill>
              <a:latin typeface="Book Antiqua" panose="02040602050305030304" pitchFamily="18" charset="0"/>
            </a:endParaRPr>
          </a:p>
          <a:p>
            <a:pPr algn="just"/>
            <a:endParaRPr lang="en-US" sz="2800" dirty="0">
              <a:solidFill>
                <a:srgbClr val="000000"/>
              </a:solidFill>
              <a:latin typeface="Book Antiqua" panose="02040602050305030304" pitchFamily="18" charset="0"/>
            </a:endParaRPr>
          </a:p>
        </p:txBody>
      </p:sp>
    </p:spTree>
    <p:extLst>
      <p:ext uri="{BB962C8B-B14F-4D97-AF65-F5344CB8AC3E}">
        <p14:creationId xmlns:p14="http://schemas.microsoft.com/office/powerpoint/2010/main" val="30772648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71600" y="381000"/>
            <a:ext cx="12877800" cy="2862322"/>
          </a:xfrm>
          <a:prstGeom prst="rect">
            <a:avLst/>
          </a:prstGeom>
        </p:spPr>
        <p:txBody>
          <a:bodyPr wrap="square">
            <a:spAutoFit/>
          </a:bodyPr>
          <a:lstStyle/>
          <a:p>
            <a:pPr marL="342900" indent="-342900">
              <a:buFont typeface="Arial" panose="020B0604020202020204" pitchFamily="34" charset="0"/>
              <a:buChar char="•"/>
            </a:pPr>
            <a:r>
              <a:rPr lang="en-IN" sz="2800" b="1" dirty="0">
                <a:solidFill>
                  <a:schemeClr val="accent6">
                    <a:lumMod val="75000"/>
                  </a:schemeClr>
                </a:solidFill>
                <a:latin typeface="Book Antiqua" panose="02040602050305030304" pitchFamily="18" charset="0"/>
              </a:rPr>
              <a:t>Advantages: </a:t>
            </a:r>
          </a:p>
          <a:p>
            <a:pPr marL="457200" indent="-457200">
              <a:buFont typeface="Wingdings" panose="05000000000000000000" pitchFamily="2" charset="2"/>
              <a:buChar char="q"/>
            </a:pPr>
            <a:r>
              <a:rPr lang="en-IN" sz="2400" dirty="0">
                <a:latin typeface="Book Antiqua" panose="02040602050305030304" pitchFamily="18" charset="0"/>
              </a:rPr>
              <a:t>Data is transmitted without delays. 2. Suitable for long, continuous transmission of data. </a:t>
            </a:r>
          </a:p>
          <a:p>
            <a:endParaRPr lang="en-IN" sz="2800" dirty="0">
              <a:latin typeface="Book Antiqua" panose="02040602050305030304" pitchFamily="18" charset="0"/>
            </a:endParaRPr>
          </a:p>
          <a:p>
            <a:pPr marL="342900" indent="-342900">
              <a:buFont typeface="Arial" panose="020B0604020202020204" pitchFamily="34" charset="0"/>
              <a:buChar char="•"/>
            </a:pPr>
            <a:r>
              <a:rPr lang="en-IN" sz="2800" b="1" dirty="0">
                <a:solidFill>
                  <a:schemeClr val="accent6">
                    <a:lumMod val="75000"/>
                  </a:schemeClr>
                </a:solidFill>
                <a:latin typeface="Book Antiqua" panose="02040602050305030304" pitchFamily="18" charset="0"/>
              </a:rPr>
              <a:t>Disadvantages: </a:t>
            </a:r>
          </a:p>
          <a:p>
            <a:pPr marL="457200" indent="-457200">
              <a:buFont typeface="Wingdings" panose="05000000000000000000" pitchFamily="2" charset="2"/>
              <a:buChar char="q"/>
            </a:pPr>
            <a:r>
              <a:rPr lang="en-IN" sz="2400" dirty="0">
                <a:latin typeface="Book Antiqua" panose="02040602050305030304" pitchFamily="18" charset="0"/>
              </a:rPr>
              <a:t>There exists long connection establishment delay. </a:t>
            </a:r>
          </a:p>
          <a:p>
            <a:pPr marL="457200" indent="-457200">
              <a:buFont typeface="Wingdings" panose="05000000000000000000" pitchFamily="2" charset="2"/>
              <a:buChar char="q"/>
            </a:pPr>
            <a:r>
              <a:rPr lang="en-IN" sz="2400" dirty="0">
                <a:latin typeface="Book Antiqua" panose="02040602050305030304" pitchFamily="18" charset="0"/>
              </a:rPr>
              <a:t> Both the nodes must be available at the same time for data exchange. </a:t>
            </a:r>
          </a:p>
          <a:p>
            <a:pPr marL="457200" indent="-457200">
              <a:buFont typeface="Wingdings" panose="05000000000000000000" pitchFamily="2" charset="2"/>
              <a:buChar char="q"/>
            </a:pPr>
            <a:r>
              <a:rPr lang="en-IN" sz="2400" dirty="0">
                <a:latin typeface="Book Antiqua" panose="02040602050305030304" pitchFamily="18" charset="0"/>
              </a:rPr>
              <a:t> Resources must be available and dedicated through the network between two nodes.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3243322"/>
            <a:ext cx="4876800" cy="4110335"/>
          </a:xfrm>
          <a:prstGeom prst="rect">
            <a:avLst/>
          </a:prstGeom>
        </p:spPr>
      </p:pic>
      <p:sp>
        <p:nvSpPr>
          <p:cNvPr id="7" name="Rectangle 6"/>
          <p:cNvSpPr/>
          <p:nvPr/>
        </p:nvSpPr>
        <p:spPr>
          <a:xfrm>
            <a:off x="1066800" y="3429000"/>
            <a:ext cx="4191000" cy="923330"/>
          </a:xfrm>
          <a:prstGeom prst="rect">
            <a:avLst/>
          </a:prstGeom>
        </p:spPr>
        <p:txBody>
          <a:bodyPr wrap="square">
            <a:spAutoFit/>
          </a:bodyPr>
          <a:lstStyle/>
          <a:p>
            <a:r>
              <a:rPr lang="en-IN" dirty="0">
                <a:solidFill>
                  <a:schemeClr val="accent6">
                    <a:lumMod val="75000"/>
                  </a:schemeClr>
                </a:solidFill>
                <a:latin typeface="Arial" panose="020B0604020202020204" pitchFamily="34" charset="0"/>
              </a:rPr>
              <a:t>2) </a:t>
            </a:r>
            <a:r>
              <a:rPr lang="en-IN" sz="2800" b="1" dirty="0">
                <a:solidFill>
                  <a:schemeClr val="accent6">
                    <a:lumMod val="75000"/>
                  </a:schemeClr>
                </a:solidFill>
                <a:latin typeface="Book Antiqua" panose="02040602050305030304" pitchFamily="18" charset="0"/>
              </a:rPr>
              <a:t>Packet Switching:</a:t>
            </a:r>
          </a:p>
          <a:p>
            <a:endParaRPr lang="en-IN" b="0" i="0" dirty="0">
              <a:effectLst/>
              <a:latin typeface="Arial" panose="020B0604020202020204" pitchFamily="34" charset="0"/>
            </a:endParaRPr>
          </a:p>
        </p:txBody>
      </p:sp>
      <p:sp>
        <p:nvSpPr>
          <p:cNvPr id="8" name="Rectangle 7"/>
          <p:cNvSpPr/>
          <p:nvPr/>
        </p:nvSpPr>
        <p:spPr>
          <a:xfrm>
            <a:off x="1066800" y="4191000"/>
            <a:ext cx="7604760" cy="1938992"/>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0000"/>
                </a:solidFill>
                <a:latin typeface="Book Antiqua" panose="02040602050305030304" pitchFamily="18" charset="0"/>
              </a:rPr>
              <a:t>The entire message is broken down into smaller chunks called packets. </a:t>
            </a:r>
          </a:p>
          <a:p>
            <a:pPr marL="342900" indent="-342900" algn="just">
              <a:buFont typeface="Arial" panose="020B0604020202020204" pitchFamily="34" charset="0"/>
              <a:buChar char="•"/>
            </a:pPr>
            <a:r>
              <a:rPr lang="en-US" sz="2400" dirty="0">
                <a:solidFill>
                  <a:srgbClr val="000000"/>
                </a:solidFill>
                <a:latin typeface="Book Antiqua" panose="02040602050305030304" pitchFamily="18" charset="0"/>
              </a:rPr>
              <a:t>The switching information is added in the header of each packet and transmitted independently.</a:t>
            </a:r>
          </a:p>
          <a:p>
            <a:pPr marL="342900" indent="-342900" algn="just">
              <a:buFont typeface="Arial" panose="020B0604020202020204" pitchFamily="34" charset="0"/>
              <a:buChar char="•"/>
            </a:pPr>
            <a:r>
              <a:rPr lang="en-US" sz="2400" dirty="0">
                <a:latin typeface="Book Antiqua" panose="02040602050305030304" pitchFamily="18" charset="0"/>
              </a:rPr>
              <a:t>The internet uses packet switching technique.</a:t>
            </a:r>
            <a:endParaRPr lang="en-IN" sz="2400" dirty="0">
              <a:latin typeface="Book Antiqua" panose="02040602050305030304" pitchFamily="18" charset="0"/>
            </a:endParaRPr>
          </a:p>
        </p:txBody>
      </p:sp>
    </p:spTree>
    <p:extLst>
      <p:ext uri="{BB962C8B-B14F-4D97-AF65-F5344CB8AC3E}">
        <p14:creationId xmlns:p14="http://schemas.microsoft.com/office/powerpoint/2010/main" val="33097621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14400" y="304800"/>
            <a:ext cx="13182600" cy="2862322"/>
          </a:xfrm>
          <a:prstGeom prst="rect">
            <a:avLst/>
          </a:prstGeom>
        </p:spPr>
        <p:txBody>
          <a:bodyPr wrap="square">
            <a:spAutoFit/>
          </a:bodyPr>
          <a:lstStyle/>
          <a:p>
            <a:pPr algn="just"/>
            <a:r>
              <a:rPr lang="en-IN" b="1" dirty="0">
                <a:solidFill>
                  <a:schemeClr val="accent6">
                    <a:lumMod val="75000"/>
                  </a:schemeClr>
                </a:solidFill>
                <a:latin typeface="Book Antiqua" panose="02040602050305030304" pitchFamily="18" charset="0"/>
              </a:rPr>
              <a:t>Advantages: </a:t>
            </a:r>
          </a:p>
          <a:p>
            <a:pPr marL="457200" indent="-457200" algn="just">
              <a:buFont typeface="Wingdings" panose="05000000000000000000" pitchFamily="2" charset="2"/>
              <a:buChar char="q"/>
            </a:pPr>
            <a:r>
              <a:rPr lang="en-IN" dirty="0"/>
              <a:t> </a:t>
            </a:r>
            <a:r>
              <a:rPr lang="en-IN" sz="2400" dirty="0">
                <a:latin typeface="Book Antiqua" panose="02040602050305030304" pitchFamily="18" charset="0"/>
              </a:rPr>
              <a:t>It makes very efficient use of networks.</a:t>
            </a:r>
          </a:p>
          <a:p>
            <a:pPr marL="342900" indent="-342900" algn="just">
              <a:buFont typeface="Wingdings" panose="05000000000000000000" pitchFamily="2" charset="2"/>
              <a:buChar char="q"/>
            </a:pPr>
            <a:r>
              <a:rPr lang="en-IN" sz="2400" dirty="0">
                <a:latin typeface="Book Antiqua" panose="02040602050305030304" pitchFamily="18" charset="0"/>
              </a:rPr>
              <a:t> It supports “busty” data transfer </a:t>
            </a:r>
          </a:p>
          <a:p>
            <a:pPr marL="342900" indent="-342900" algn="just">
              <a:buFont typeface="Wingdings" panose="05000000000000000000" pitchFamily="2" charset="2"/>
              <a:buChar char="q"/>
            </a:pPr>
            <a:r>
              <a:rPr lang="en-IN" sz="2400" dirty="0">
                <a:latin typeface="Book Antiqua" panose="02040602050305030304" pitchFamily="18" charset="0"/>
              </a:rPr>
              <a:t> Reduction in Time delay and increased throughput compared to message switching. </a:t>
            </a:r>
          </a:p>
          <a:p>
            <a:pPr algn="just"/>
            <a:r>
              <a:rPr lang="en-IN" sz="2800" b="1" dirty="0">
                <a:solidFill>
                  <a:schemeClr val="accent6">
                    <a:lumMod val="75000"/>
                  </a:schemeClr>
                </a:solidFill>
                <a:latin typeface="Book Antiqua" panose="02040602050305030304" pitchFamily="18" charset="0"/>
              </a:rPr>
              <a:t>Disadvantages: </a:t>
            </a:r>
          </a:p>
          <a:p>
            <a:pPr marL="457200" indent="-457200" algn="just">
              <a:buFont typeface="Wingdings" panose="05000000000000000000" pitchFamily="2" charset="2"/>
              <a:buChar char="q"/>
            </a:pPr>
            <a:r>
              <a:rPr lang="en-IN" sz="2400" dirty="0">
                <a:latin typeface="Book Antiqua" panose="02040602050305030304" pitchFamily="18" charset="0"/>
              </a:rPr>
              <a:t>Data transmission delay compared to circuit switching.</a:t>
            </a:r>
          </a:p>
          <a:p>
            <a:pPr marL="457200" indent="-457200" algn="just">
              <a:buFont typeface="Wingdings" panose="05000000000000000000" pitchFamily="2" charset="2"/>
              <a:buChar char="q"/>
            </a:pPr>
            <a:r>
              <a:rPr lang="en-IN" sz="2400" dirty="0">
                <a:latin typeface="Book Antiqua" panose="02040602050305030304" pitchFamily="18" charset="0"/>
              </a:rPr>
              <a:t> Not very good for small data packets. </a:t>
            </a:r>
          </a:p>
        </p:txBody>
      </p:sp>
      <p:sp>
        <p:nvSpPr>
          <p:cNvPr id="10" name="Rectangle 9"/>
          <p:cNvSpPr/>
          <p:nvPr/>
        </p:nvSpPr>
        <p:spPr>
          <a:xfrm>
            <a:off x="914400" y="3352800"/>
            <a:ext cx="6400800" cy="2739211"/>
          </a:xfrm>
          <a:prstGeom prst="rect">
            <a:avLst/>
          </a:prstGeom>
        </p:spPr>
        <p:txBody>
          <a:bodyPr wrap="square">
            <a:spAutoFit/>
          </a:bodyPr>
          <a:lstStyle/>
          <a:p>
            <a:r>
              <a:rPr lang="en-IN" sz="2800" b="1" dirty="0">
                <a:solidFill>
                  <a:schemeClr val="accent6">
                    <a:lumMod val="75000"/>
                  </a:schemeClr>
                </a:solidFill>
                <a:latin typeface="Book Antiqua" panose="02040602050305030304" pitchFamily="18" charset="0"/>
              </a:rPr>
              <a:t>3) Message Switching:</a:t>
            </a:r>
          </a:p>
          <a:p>
            <a:endParaRPr lang="en-IN" sz="2400" dirty="0">
              <a:latin typeface="Book Antiqua" panose="02040602050305030304" pitchFamily="18" charset="0"/>
            </a:endParaRPr>
          </a:p>
          <a:p>
            <a:pPr marL="342900" indent="-342900">
              <a:buFont typeface="Arial" panose="020B0604020202020204" pitchFamily="34" charset="0"/>
              <a:buChar char="•"/>
            </a:pPr>
            <a:r>
              <a:rPr lang="en-IN" sz="2400" dirty="0">
                <a:latin typeface="Book Antiqua" panose="02040602050305030304" pitchFamily="18" charset="0"/>
              </a:rPr>
              <a:t>It </a:t>
            </a:r>
            <a:r>
              <a:rPr lang="en-US" sz="2400" dirty="0">
                <a:latin typeface="Book Antiqua" panose="02040602050305030304" pitchFamily="18" charset="0"/>
              </a:rPr>
              <a:t>uses store and forward technique in which data is stored and forwarded from the source node to the destination node one “hop” at a "time”. </a:t>
            </a:r>
          </a:p>
          <a:p>
            <a:pPr marL="342900" indent="-342900">
              <a:buFont typeface="Arial" panose="020B0604020202020204" pitchFamily="34" charset="0"/>
              <a:buChar char="•"/>
            </a:pPr>
            <a:r>
              <a:rPr lang="en-IN" sz="2400" dirty="0">
                <a:latin typeface="Book Antiqua" panose="02040602050305030304" pitchFamily="18" charset="0"/>
              </a:rPr>
              <a:t>Example: Telegraph Network</a:t>
            </a:r>
            <a:endParaRPr lang="en-IN" sz="2400" b="0" i="0" dirty="0">
              <a:effectLst/>
              <a:latin typeface="Book Antiqua" panose="0204060205030503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220" y="3352800"/>
            <a:ext cx="6324600" cy="3810000"/>
          </a:xfrm>
          <a:prstGeom prst="rect">
            <a:avLst/>
          </a:prstGeom>
        </p:spPr>
      </p:pic>
    </p:spTree>
    <p:extLst>
      <p:ext uri="{BB962C8B-B14F-4D97-AF65-F5344CB8AC3E}">
        <p14:creationId xmlns:p14="http://schemas.microsoft.com/office/powerpoint/2010/main" val="8394458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381000"/>
            <a:ext cx="13487400" cy="4985980"/>
          </a:xfrm>
          <a:prstGeom prst="rect">
            <a:avLst/>
          </a:prstGeom>
        </p:spPr>
        <p:txBody>
          <a:bodyPr wrap="square">
            <a:spAutoFit/>
          </a:bodyPr>
          <a:lstStyle/>
          <a:p>
            <a:r>
              <a:rPr lang="en-IN" b="1" dirty="0">
                <a:solidFill>
                  <a:schemeClr val="accent6">
                    <a:lumMod val="75000"/>
                  </a:schemeClr>
                </a:solidFill>
                <a:latin typeface="Book Antiqua" panose="02040602050305030304" pitchFamily="18" charset="0"/>
              </a:rPr>
              <a:t>Advantages: </a:t>
            </a:r>
          </a:p>
          <a:p>
            <a:pPr marL="514350" indent="-514350">
              <a:buAutoNum type="arabicPeriod"/>
            </a:pPr>
            <a:r>
              <a:rPr lang="en-IN" sz="2400" dirty="0">
                <a:latin typeface="Book Antiqua" panose="02040602050305030304" pitchFamily="18" charset="0"/>
              </a:rPr>
              <a:t>Simultaneous availability of sender and receiver is not required. </a:t>
            </a:r>
          </a:p>
          <a:p>
            <a:pPr marL="514350" indent="-514350">
              <a:buAutoNum type="arabicPeriod"/>
            </a:pPr>
            <a:r>
              <a:rPr lang="en-IN" sz="2400" dirty="0">
                <a:latin typeface="Book Antiqua" panose="02040602050305030304" pitchFamily="18" charset="0"/>
              </a:rPr>
              <a:t>Increased circuit utilization, since more devices can share the common data path.</a:t>
            </a:r>
          </a:p>
          <a:p>
            <a:pPr marL="514350" indent="-514350">
              <a:buAutoNum type="arabicPeriod"/>
            </a:pPr>
            <a:r>
              <a:rPr lang="en-IN" sz="2400" dirty="0">
                <a:latin typeface="Book Antiqua" panose="02040602050305030304" pitchFamily="18" charset="0"/>
              </a:rPr>
              <a:t>In expensive technique. </a:t>
            </a:r>
          </a:p>
          <a:p>
            <a:pPr marL="514350" indent="-514350">
              <a:buAutoNum type="arabicPeriod"/>
            </a:pPr>
            <a:r>
              <a:rPr lang="en-IN" sz="2400" dirty="0">
                <a:latin typeface="Book Antiqua" panose="02040602050305030304" pitchFamily="18" charset="0"/>
              </a:rPr>
              <a:t>Message priorities can be established due to store and forward technique. </a:t>
            </a:r>
          </a:p>
          <a:p>
            <a:pPr marL="514350" indent="-514350">
              <a:buAutoNum type="arabicPeriod"/>
            </a:pPr>
            <a:r>
              <a:rPr lang="en-IN" sz="2400" dirty="0">
                <a:latin typeface="Book Antiqua" panose="02040602050305030304" pitchFamily="18" charset="0"/>
              </a:rPr>
              <a:t>Speed and code conversion is possible. </a:t>
            </a:r>
          </a:p>
          <a:p>
            <a:endParaRPr lang="en-IN" sz="2400" dirty="0">
              <a:latin typeface="Book Antiqua" panose="02040602050305030304" pitchFamily="18" charset="0"/>
            </a:endParaRPr>
          </a:p>
          <a:p>
            <a:r>
              <a:rPr lang="en-IN" sz="2800" b="1" dirty="0">
                <a:solidFill>
                  <a:schemeClr val="accent6">
                    <a:lumMod val="75000"/>
                  </a:schemeClr>
                </a:solidFill>
                <a:latin typeface="Book Antiqua" panose="02040602050305030304" pitchFamily="18" charset="0"/>
              </a:rPr>
              <a:t>Disadvantages: </a:t>
            </a:r>
          </a:p>
          <a:p>
            <a:pPr marL="514350" indent="-514350">
              <a:buAutoNum type="arabicPeriod"/>
            </a:pPr>
            <a:r>
              <a:rPr lang="en-IN" sz="2400" dirty="0">
                <a:latin typeface="Book Antiqua" panose="02040602050305030304" pitchFamily="18" charset="0"/>
              </a:rPr>
              <a:t>It does not support real time applications like voice and video. </a:t>
            </a:r>
          </a:p>
          <a:p>
            <a:pPr marL="514350" indent="-514350">
              <a:buAutoNum type="arabicPeriod"/>
            </a:pPr>
            <a:r>
              <a:rPr lang="en-IN" sz="2400" dirty="0">
                <a:latin typeface="Book Antiqua" panose="02040602050305030304" pitchFamily="18" charset="0"/>
              </a:rPr>
              <a:t>Switches must have large storage capacities in order to store very long messages. </a:t>
            </a:r>
          </a:p>
          <a:p>
            <a:pPr marL="514350" indent="-514350">
              <a:buAutoNum type="arabicPeriod"/>
            </a:pPr>
            <a:r>
              <a:rPr lang="en-IN" sz="2400" dirty="0">
                <a:latin typeface="Book Antiqua" panose="02040602050305030304" pitchFamily="18" charset="0"/>
              </a:rPr>
              <a:t>Long messages can block the links for a long time while they are being forwarded. </a:t>
            </a:r>
          </a:p>
          <a:p>
            <a:pPr marL="514350" indent="-514350">
              <a:buAutoNum type="arabicPeriod"/>
            </a:pPr>
            <a:r>
              <a:rPr lang="en-IN" sz="2400" dirty="0">
                <a:latin typeface="Book Antiqua" panose="02040602050305030304" pitchFamily="18" charset="0"/>
              </a:rPr>
              <a:t>Data transmission delay is existed because of switching at each node. </a:t>
            </a:r>
          </a:p>
          <a:p>
            <a:endParaRPr lang="en-IN" sz="2400" dirty="0">
              <a:latin typeface="Book Antiqua" panose="02040602050305030304" pitchFamily="18" charset="0"/>
            </a:endParaRPr>
          </a:p>
        </p:txBody>
      </p:sp>
    </p:spTree>
    <p:extLst>
      <p:ext uri="{BB962C8B-B14F-4D97-AF65-F5344CB8AC3E}">
        <p14:creationId xmlns:p14="http://schemas.microsoft.com/office/powerpoint/2010/main" val="16556778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13:</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7417415"/>
          </a:xfrm>
          <a:prstGeom prst="rect">
            <a:avLst/>
          </a:prstGeom>
        </p:spPr>
        <p:txBody>
          <a:bodyPr wrap="square">
            <a:spAutoFit/>
          </a:bodyPr>
          <a:lstStyle/>
          <a:p>
            <a:pPr marL="514350" indent="-514350">
              <a:buAutoNum type="arabicParenR"/>
            </a:pPr>
            <a:r>
              <a:rPr lang="en-US" sz="2800" dirty="0">
                <a:latin typeface="Book Antiqua" panose="02040602050305030304" pitchFamily="18" charset="0"/>
              </a:rPr>
              <a:t>A local telephone network is an example of a _______ network.</a:t>
            </a:r>
            <a:br>
              <a:rPr lang="en-US" sz="2800" dirty="0">
                <a:latin typeface="Book Antiqua" panose="02040602050305030304" pitchFamily="18" charset="0"/>
              </a:rPr>
            </a:br>
            <a:r>
              <a:rPr lang="en-US" sz="2800" dirty="0">
                <a:latin typeface="Book Antiqua" panose="02040602050305030304" pitchFamily="18" charset="0"/>
              </a:rPr>
              <a:t>A) Packet switched</a:t>
            </a:r>
            <a:br>
              <a:rPr lang="en-US" sz="2800" dirty="0">
                <a:latin typeface="Book Antiqua" panose="02040602050305030304" pitchFamily="18" charset="0"/>
              </a:rPr>
            </a:br>
            <a:r>
              <a:rPr lang="en-US" sz="2800" dirty="0">
                <a:latin typeface="Book Antiqua" panose="02040602050305030304" pitchFamily="18" charset="0"/>
              </a:rPr>
              <a:t>B) Circuit switched</a:t>
            </a:r>
            <a:br>
              <a:rPr lang="en-US" sz="2800" dirty="0">
                <a:latin typeface="Book Antiqua" panose="02040602050305030304" pitchFamily="18" charset="0"/>
              </a:rPr>
            </a:br>
            <a:r>
              <a:rPr lang="en-US" sz="2800" dirty="0">
                <a:latin typeface="Book Antiqua" panose="02040602050305030304" pitchFamily="18" charset="0"/>
              </a:rPr>
              <a:t>C) Bit switched</a:t>
            </a:r>
            <a:br>
              <a:rPr lang="en-US" sz="2800" dirty="0">
                <a:latin typeface="Book Antiqua" panose="02040602050305030304" pitchFamily="18" charset="0"/>
              </a:rPr>
            </a:br>
            <a:r>
              <a:rPr lang="en-US" sz="2800" dirty="0">
                <a:latin typeface="Book Antiqua" panose="02040602050305030304" pitchFamily="18" charset="0"/>
              </a:rPr>
              <a:t>D) Line switched</a:t>
            </a:r>
            <a:br>
              <a:rPr lang="en-US" sz="2800" dirty="0">
                <a:latin typeface="Book Antiqua" panose="02040602050305030304" pitchFamily="18" charset="0"/>
              </a:rPr>
            </a:br>
            <a:r>
              <a:rPr lang="en-US" sz="2800" dirty="0">
                <a:latin typeface="Book Antiqua" panose="02040602050305030304" pitchFamily="18" charset="0"/>
              </a:rPr>
              <a:t>Answer: B</a:t>
            </a:r>
          </a:p>
          <a:p>
            <a:pPr marL="514350" indent="-514350">
              <a:buAutoNum type="arabicParenR"/>
            </a:pPr>
            <a:endParaRPr lang="en-US" sz="2800" dirty="0">
              <a:latin typeface="Book Antiqua" panose="02040602050305030304" pitchFamily="18" charset="0"/>
            </a:endParaRPr>
          </a:p>
          <a:p>
            <a:pPr marL="514350" indent="-514350">
              <a:buAutoNum type="arabicParenR"/>
            </a:pPr>
            <a:r>
              <a:rPr lang="en-US" sz="2800" dirty="0">
                <a:latin typeface="Book Antiqua" panose="02040602050305030304" pitchFamily="18" charset="0"/>
              </a:rPr>
              <a:t>The required resources for communication between end systems are reserved for the duration of the session between end systems in ________ method.</a:t>
            </a:r>
            <a:br>
              <a:rPr lang="en-US" sz="2800" dirty="0">
                <a:latin typeface="Book Antiqua" panose="02040602050305030304" pitchFamily="18" charset="0"/>
              </a:rPr>
            </a:br>
            <a:r>
              <a:rPr lang="en-US" sz="2800" dirty="0">
                <a:latin typeface="Book Antiqua" panose="02040602050305030304" pitchFamily="18" charset="0"/>
              </a:rPr>
              <a:t>A) Packet switching</a:t>
            </a:r>
            <a:br>
              <a:rPr lang="en-US" sz="2800" dirty="0">
                <a:latin typeface="Book Antiqua" panose="02040602050305030304" pitchFamily="18" charset="0"/>
              </a:rPr>
            </a:br>
            <a:r>
              <a:rPr lang="en-US" sz="2800" dirty="0">
                <a:latin typeface="Book Antiqua" panose="02040602050305030304" pitchFamily="18" charset="0"/>
              </a:rPr>
              <a:t>B) Circuit switching</a:t>
            </a:r>
            <a:br>
              <a:rPr lang="en-US" sz="2800" dirty="0">
                <a:latin typeface="Book Antiqua" panose="02040602050305030304" pitchFamily="18" charset="0"/>
              </a:rPr>
            </a:br>
            <a:r>
              <a:rPr lang="en-US" sz="2800" dirty="0">
                <a:latin typeface="Book Antiqua" panose="02040602050305030304" pitchFamily="18" charset="0"/>
              </a:rPr>
              <a:t>C) Line switching</a:t>
            </a:r>
            <a:br>
              <a:rPr lang="en-US" sz="2800" dirty="0">
                <a:latin typeface="Book Antiqua" panose="02040602050305030304" pitchFamily="18" charset="0"/>
              </a:rPr>
            </a:br>
            <a:r>
              <a:rPr lang="en-US" sz="2800" dirty="0">
                <a:latin typeface="Book Antiqua" panose="02040602050305030304" pitchFamily="18" charset="0"/>
              </a:rPr>
              <a:t>D) Frequency switching</a:t>
            </a:r>
            <a:br>
              <a:rPr lang="en-US" sz="2800" dirty="0">
                <a:latin typeface="Book Antiqua" panose="02040602050305030304" pitchFamily="18" charset="0"/>
              </a:rPr>
            </a:br>
            <a:r>
              <a:rPr lang="en-US" sz="2800" dirty="0">
                <a:latin typeface="Book Antiqua" panose="02040602050305030304" pitchFamily="18" charset="0"/>
              </a:rPr>
              <a:t>Answer: B</a:t>
            </a:r>
          </a:p>
          <a:p>
            <a:pPr marL="514350" indent="-514350">
              <a:buAutoNum type="arabicParenR"/>
            </a:pPr>
            <a:endParaRPr lang="en-US" sz="2800" dirty="0">
              <a:latin typeface="Book Antiqua" panose="02040602050305030304" pitchFamily="18" charset="0"/>
            </a:endParaRP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15104211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13:</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4401205"/>
          </a:xfrm>
          <a:prstGeom prst="rect">
            <a:avLst/>
          </a:prstGeom>
        </p:spPr>
        <p:txBody>
          <a:bodyPr wrap="square">
            <a:spAutoFit/>
          </a:bodyPr>
          <a:lstStyle/>
          <a:p>
            <a:r>
              <a:rPr lang="en-US" sz="2800" dirty="0">
                <a:latin typeface="Book Antiqua" panose="02040602050305030304" pitchFamily="18" charset="0"/>
              </a:rPr>
              <a:t> 3) In _________ systems, resources are allocated on demand.</a:t>
            </a:r>
            <a:br>
              <a:rPr lang="en-US" sz="2800" dirty="0">
                <a:latin typeface="Book Antiqua" panose="02040602050305030304" pitchFamily="18" charset="0"/>
              </a:rPr>
            </a:br>
            <a:r>
              <a:rPr lang="en-US" sz="2800" dirty="0">
                <a:latin typeface="Book Antiqua" panose="02040602050305030304" pitchFamily="18" charset="0"/>
              </a:rPr>
              <a:t>A) packet switching</a:t>
            </a:r>
            <a:br>
              <a:rPr lang="en-US" sz="2800" dirty="0">
                <a:latin typeface="Book Antiqua" panose="02040602050305030304" pitchFamily="18" charset="0"/>
              </a:rPr>
            </a:br>
            <a:r>
              <a:rPr lang="en-US" sz="2800" dirty="0">
                <a:latin typeface="Book Antiqua" panose="02040602050305030304" pitchFamily="18" charset="0"/>
              </a:rPr>
              <a:t>B) circuit switching</a:t>
            </a:r>
            <a:br>
              <a:rPr lang="en-US" sz="2800" dirty="0">
                <a:latin typeface="Book Antiqua" panose="02040602050305030304" pitchFamily="18" charset="0"/>
              </a:rPr>
            </a:br>
            <a:r>
              <a:rPr lang="en-US" sz="2800" dirty="0">
                <a:latin typeface="Book Antiqua" panose="02040602050305030304" pitchFamily="18" charset="0"/>
              </a:rPr>
              <a:t>C) line switching</a:t>
            </a:r>
            <a:br>
              <a:rPr lang="en-US" sz="2800" dirty="0">
                <a:latin typeface="Book Antiqua" panose="02040602050305030304" pitchFamily="18" charset="0"/>
              </a:rPr>
            </a:br>
            <a:r>
              <a:rPr lang="en-US" sz="2800" dirty="0">
                <a:latin typeface="Book Antiqua" panose="02040602050305030304" pitchFamily="18" charset="0"/>
              </a:rPr>
              <a:t>D) frequency switching</a:t>
            </a:r>
            <a:br>
              <a:rPr lang="en-US" sz="2800" dirty="0">
                <a:latin typeface="Book Antiqua" panose="02040602050305030304" pitchFamily="18" charset="0"/>
              </a:rPr>
            </a:br>
            <a:r>
              <a:rPr lang="en-US" sz="2800" dirty="0">
                <a:latin typeface="Book Antiqua" panose="02040602050305030304" pitchFamily="18" charset="0"/>
              </a:rPr>
              <a:t>Answer: A</a:t>
            </a:r>
          </a:p>
          <a:p>
            <a:pPr marL="514350" indent="-514350">
              <a:buAutoNum type="arabicParenR"/>
            </a:pPr>
            <a:endParaRPr lang="en-US" sz="2800" dirty="0">
              <a:latin typeface="Book Antiqua" panose="02040602050305030304" pitchFamily="18" charset="0"/>
            </a:endParaRPr>
          </a:p>
          <a:p>
            <a:endParaRPr lang="en-US" sz="2800" dirty="0">
              <a:latin typeface="Book Antiqua" panose="02040602050305030304" pitchFamily="18" charset="0"/>
            </a:endParaRP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7683918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990600"/>
            <a:ext cx="6858000" cy="5128199"/>
          </a:xfrm>
          <a:prstGeom prst="rect">
            <a:avLst/>
          </a:prstGeom>
        </p:spPr>
        <p:txBody>
          <a:bodyPr wrap="square">
            <a:spAutoFit/>
          </a:bodyPr>
          <a:lstStyle/>
          <a:p>
            <a:pPr marL="457200">
              <a:lnSpc>
                <a:spcPct val="107000"/>
              </a:lnSpc>
              <a:spcAft>
                <a:spcPts val="800"/>
              </a:spcAft>
            </a:pPr>
            <a:r>
              <a:rPr lang="en-US"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 :</a:t>
            </a:r>
          </a:p>
          <a:p>
            <a:pPr marL="457200">
              <a:lnSpc>
                <a:spcPct val="107000"/>
              </a:lnSpc>
              <a:spcAft>
                <a:spcPts val="800"/>
              </a:spcAft>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Network Switching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Types Of Switching</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Circuit Switching</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Packet Switching</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Packet Switching</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25887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61950"/>
            <a:ext cx="7454312" cy="1005842"/>
          </a:xfrm>
        </p:spPr>
        <p:txBody>
          <a:bodyPr/>
          <a:lstStyle/>
          <a:p>
            <a:r>
              <a:rPr lang="en-IN" sz="3200" b="1" dirty="0">
                <a:latin typeface="Book Antiqua" panose="02040602050305030304" pitchFamily="18" charset="0"/>
              </a:rPr>
              <a:t>Lecture 14</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533400" y="1600200"/>
            <a:ext cx="6858000" cy="4498667"/>
          </a:xfrm>
          <a:prstGeom prst="rect">
            <a:avLst/>
          </a:prstGeom>
        </p:spPr>
        <p:txBody>
          <a:bodyPr wrap="square">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Network Switching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Types Of Switching</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Circuit Switching</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Packet Switching</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Packet Switching</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386842"/>
            <a:ext cx="6858000" cy="3268844"/>
          </a:xfrm>
          <a:prstGeom prst="rect">
            <a:avLst/>
          </a:prstGeom>
        </p:spPr>
        <p:txBody>
          <a:bodyPr wrap="square">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The Mobile Telephone System</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Generations of Mobile Phone Systems </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24682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62000" y="914400"/>
            <a:ext cx="6019800" cy="6001643"/>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Book Antiqua" panose="02040602050305030304" pitchFamily="18" charset="0"/>
              </a:rPr>
              <a:t>Mobile phones and other mobile devices, called mobile stations are connected to base stations. </a:t>
            </a:r>
          </a:p>
          <a:p>
            <a:pPr marL="342900" indent="-342900" algn="just">
              <a:buFont typeface="Arial" panose="020B0604020202020204" pitchFamily="34" charset="0"/>
              <a:buChar char="•"/>
            </a:pPr>
            <a:r>
              <a:rPr lang="en-US" sz="2400" dirty="0">
                <a:latin typeface="Book Antiqua" panose="02040602050305030304" pitchFamily="18" charset="0"/>
              </a:rPr>
              <a:t>Communication between the mobile stations and the base stations are done by wireless radio signals</a:t>
            </a:r>
          </a:p>
          <a:p>
            <a:pPr marL="342900" indent="-342900" algn="just">
              <a:buFont typeface="Arial" panose="020B0604020202020204" pitchFamily="34" charset="0"/>
              <a:buChar char="•"/>
            </a:pPr>
            <a:r>
              <a:rPr lang="en-US" sz="2400" dirty="0">
                <a:latin typeface="Book Antiqua" panose="02040602050305030304" pitchFamily="18" charset="0"/>
              </a:rPr>
              <a:t>Each base station has a coverage area around it, such that mobile stations within this area can connect provided they have access permissions.</a:t>
            </a:r>
          </a:p>
          <a:p>
            <a:pPr marL="342900" indent="-342900" algn="just">
              <a:buFont typeface="Arial" panose="020B0604020202020204" pitchFamily="34" charset="0"/>
              <a:buChar char="•"/>
            </a:pPr>
            <a:r>
              <a:rPr lang="en-US" sz="2400" dirty="0">
                <a:latin typeface="Book Antiqua" panose="02040602050305030304" pitchFamily="18" charset="0"/>
              </a:rPr>
              <a:t> Base stations contain transmitters and receivers to convert radio signals to electrical signals and vice versa.</a:t>
            </a:r>
          </a:p>
          <a:p>
            <a:pPr algn="just"/>
            <a:endParaRPr lang="en-US" sz="2400" dirty="0">
              <a:latin typeface="Book Antiqua" panose="02040602050305030304" pitchFamily="18" charset="0"/>
            </a:endParaRPr>
          </a:p>
          <a:p>
            <a:pPr marL="342900" indent="-342900" algn="just">
              <a:buFont typeface="Arial" panose="020B0604020202020204" pitchFamily="34" charset="0"/>
              <a:buChar char="•"/>
            </a:pPr>
            <a:endParaRPr lang="en-US" sz="2400" dirty="0">
              <a:latin typeface="Book Antiqua" panose="02040602050305030304" pitchFamily="18" charset="0"/>
            </a:endParaRPr>
          </a:p>
          <a:p>
            <a:pPr algn="just"/>
            <a:r>
              <a:rPr lang="en-US" sz="2400" dirty="0">
                <a:latin typeface="Book Antiqua" panose="02040602050305030304" pitchFamily="18" charset="0"/>
              </a:rPr>
              <a:t> </a:t>
            </a:r>
            <a:endParaRPr lang="en-IN" sz="2400" b="0" i="0" dirty="0">
              <a:solidFill>
                <a:srgbClr val="797979"/>
              </a:solidFill>
              <a:effectLst/>
              <a:latin typeface="Book Antiqua" panose="02040602050305030304" pitchFamily="18" charset="0"/>
            </a:endParaRPr>
          </a:p>
        </p:txBody>
      </p:sp>
      <p:sp>
        <p:nvSpPr>
          <p:cNvPr id="8" name="Rectangle 7"/>
          <p:cNvSpPr/>
          <p:nvPr/>
        </p:nvSpPr>
        <p:spPr>
          <a:xfrm>
            <a:off x="734337" y="421957"/>
            <a:ext cx="5335115" cy="523220"/>
          </a:xfrm>
          <a:prstGeom prst="rect">
            <a:avLst/>
          </a:prstGeom>
        </p:spPr>
        <p:txBody>
          <a:bodyPr wrap="none">
            <a:spAutoFit/>
          </a:bodyPr>
          <a:lstStyle/>
          <a:p>
            <a:pPr algn="ctr"/>
            <a:r>
              <a:rPr lang="en-IN" sz="2800" b="1" dirty="0">
                <a:solidFill>
                  <a:schemeClr val="accent6">
                    <a:lumMod val="75000"/>
                  </a:schemeClr>
                </a:solidFill>
                <a:latin typeface="Book Antiqua" panose="02040602050305030304" pitchFamily="18" charset="0"/>
              </a:rPr>
              <a:t>The Mobile Telephone System:</a:t>
            </a:r>
            <a:endParaRPr lang="en-IN" sz="2800" b="1" i="0" dirty="0">
              <a:solidFill>
                <a:schemeClr val="accent6">
                  <a:lumMod val="75000"/>
                </a:schemeClr>
              </a:solidFill>
              <a:effectLst/>
              <a:latin typeface="Book Antiqua" panose="0204060205030503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881687"/>
            <a:ext cx="6629400" cy="4452313"/>
          </a:xfrm>
          <a:prstGeom prst="rect">
            <a:avLst/>
          </a:prstGeom>
        </p:spPr>
      </p:pic>
      <p:sp>
        <p:nvSpPr>
          <p:cNvPr id="10" name="Rectangle 9"/>
          <p:cNvSpPr/>
          <p:nvPr/>
        </p:nvSpPr>
        <p:spPr>
          <a:xfrm>
            <a:off x="862468" y="5943600"/>
            <a:ext cx="13515063" cy="1200329"/>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Book Antiqua" panose="02040602050305030304" pitchFamily="18" charset="0"/>
              </a:rPr>
              <a:t>Base stations transmit the message in form of electrical signals to the mobile switching center (MSC).</a:t>
            </a:r>
          </a:p>
          <a:p>
            <a:pPr marL="342900" indent="-342900" algn="just">
              <a:buFont typeface="Arial" panose="020B0604020202020204" pitchFamily="34" charset="0"/>
              <a:buChar char="•"/>
            </a:pPr>
            <a:r>
              <a:rPr lang="en-US" sz="2400" dirty="0">
                <a:latin typeface="Book Antiqua" panose="02040602050305030304" pitchFamily="18" charset="0"/>
              </a:rPr>
              <a:t> MSCs are connected to other MSCs and public networks like PSTNs.</a:t>
            </a:r>
            <a:endParaRPr lang="en-IN" sz="2400" dirty="0">
              <a:solidFill>
                <a:srgbClr val="797979"/>
              </a:solidFill>
              <a:latin typeface="Book Antiqua" panose="02040602050305030304" pitchFamily="18" charset="0"/>
            </a:endParaRPr>
          </a:p>
        </p:txBody>
      </p:sp>
    </p:spTree>
    <p:extLst>
      <p:ext uri="{BB962C8B-B14F-4D97-AF65-F5344CB8AC3E}">
        <p14:creationId xmlns:p14="http://schemas.microsoft.com/office/powerpoint/2010/main" val="31431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19200" y="762000"/>
            <a:ext cx="12954000" cy="6093976"/>
          </a:xfrm>
          <a:prstGeom prst="rect">
            <a:avLst/>
          </a:prstGeom>
        </p:spPr>
        <p:txBody>
          <a:bodyPr wrap="square">
            <a:spAutoFit/>
          </a:bodyPr>
          <a:lstStyle/>
          <a:p>
            <a:pPr algn="just"/>
            <a:r>
              <a:rPr lang="en-US"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3. Application sharing:</a:t>
            </a:r>
            <a:r>
              <a:rPr lang="en-US" sz="2800"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 </a:t>
            </a:r>
          </a:p>
          <a:p>
            <a:pPr marL="457200" indent="-457200" algn="just">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Applications can be shared over the network.</a:t>
            </a:r>
          </a:p>
          <a:p>
            <a:pPr marL="457200" indent="-457200" algn="just">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 Example: MS teams  </a:t>
            </a:r>
          </a:p>
          <a:p>
            <a:pPr algn="just"/>
            <a:endParaRPr lang="en-US" sz="2800" dirty="0">
              <a:solidFill>
                <a:srgbClr val="212529"/>
              </a:solidFill>
              <a:latin typeface="Roboto Medium" panose="02000000000000000000" pitchFamily="2" charset="0"/>
              <a:ea typeface="Roboto Medium" panose="02000000000000000000" pitchFamily="2" charset="0"/>
              <a:cs typeface="Roboto Medium" panose="02000000000000000000" pitchFamily="2" charset="0"/>
            </a:endParaRPr>
          </a:p>
          <a:p>
            <a:pPr algn="just"/>
            <a:r>
              <a:rPr lang="en-US"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4. User communication:</a:t>
            </a:r>
            <a:r>
              <a:rPr lang="en-US" sz="2800"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 </a:t>
            </a:r>
          </a:p>
          <a:p>
            <a:pPr marL="457200" indent="-457200" algn="just">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Users to communicate using e-mail, </a:t>
            </a:r>
            <a:r>
              <a:rPr lang="en-US" sz="2800" dirty="0" err="1">
                <a:latin typeface="Roboto Medium" panose="02000000000000000000" pitchFamily="2" charset="0"/>
                <a:ea typeface="Roboto Medium" panose="02000000000000000000" pitchFamily="2" charset="0"/>
                <a:cs typeface="Roboto Medium" panose="02000000000000000000" pitchFamily="2" charset="0"/>
              </a:rPr>
              <a:t>Whatsapp</a:t>
            </a:r>
            <a:r>
              <a:rPr lang="en-US" sz="2800" dirty="0">
                <a:latin typeface="Roboto Medium" panose="02000000000000000000" pitchFamily="2" charset="0"/>
                <a:ea typeface="Roboto Medium" panose="02000000000000000000" pitchFamily="2" charset="0"/>
                <a:cs typeface="Roboto Medium" panose="02000000000000000000" pitchFamily="2" charset="0"/>
              </a:rPr>
              <a:t>, </a:t>
            </a:r>
            <a:r>
              <a:rPr lang="en-US" sz="2800" dirty="0" err="1">
                <a:latin typeface="Roboto Medium" panose="02000000000000000000" pitchFamily="2" charset="0"/>
                <a:ea typeface="Roboto Medium" panose="02000000000000000000" pitchFamily="2" charset="0"/>
                <a:cs typeface="Roboto Medium" panose="02000000000000000000" pitchFamily="2" charset="0"/>
              </a:rPr>
              <a:t>Messanger</a:t>
            </a:r>
            <a:r>
              <a:rPr lang="en-US" sz="2800" dirty="0">
                <a:latin typeface="Roboto Medium" panose="02000000000000000000" pitchFamily="2" charset="0"/>
                <a:ea typeface="Roboto Medium" panose="02000000000000000000" pitchFamily="2" charset="0"/>
                <a:cs typeface="Roboto Medium" panose="02000000000000000000" pitchFamily="2" charset="0"/>
              </a:rPr>
              <a:t>, </a:t>
            </a:r>
            <a:r>
              <a:rPr lang="en-US" sz="2800" dirty="0" err="1">
                <a:latin typeface="Roboto Medium" panose="02000000000000000000" pitchFamily="2" charset="0"/>
                <a:ea typeface="Roboto Medium" panose="02000000000000000000" pitchFamily="2" charset="0"/>
                <a:cs typeface="Roboto Medium" panose="02000000000000000000" pitchFamily="2" charset="0"/>
              </a:rPr>
              <a:t>Instagram</a:t>
            </a:r>
            <a:r>
              <a:rPr lang="en-US" sz="2800" dirty="0">
                <a:latin typeface="Roboto Medium" panose="02000000000000000000" pitchFamily="2" charset="0"/>
                <a:ea typeface="Roboto Medium" panose="02000000000000000000" pitchFamily="2" charset="0"/>
                <a:cs typeface="Roboto Medium" panose="02000000000000000000" pitchFamily="2" charset="0"/>
              </a:rPr>
              <a:t>.</a:t>
            </a:r>
          </a:p>
          <a:p>
            <a:pPr marL="457200" indent="-457200" algn="just">
              <a:buFont typeface="Wingdings" panose="05000000000000000000" pitchFamily="2" charset="2"/>
              <a:buChar char="Ø"/>
            </a:pPr>
            <a:endParaRPr lang="en-US" sz="2800" dirty="0">
              <a:latin typeface="Roboto Medium" panose="02000000000000000000" pitchFamily="2" charset="0"/>
              <a:ea typeface="Roboto Medium" panose="02000000000000000000" pitchFamily="2" charset="0"/>
              <a:cs typeface="Roboto Medium" panose="02000000000000000000" pitchFamily="2" charset="0"/>
            </a:endParaRPr>
          </a:p>
          <a:p>
            <a:pPr algn="just"/>
            <a:r>
              <a:rPr lang="en-US"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5. Network gaming:</a:t>
            </a:r>
            <a:r>
              <a:rPr lang="en-US" sz="2800"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 </a:t>
            </a:r>
          </a:p>
          <a:p>
            <a:pPr marL="457200" indent="-457200" algn="just">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Network(online) games </a:t>
            </a:r>
          </a:p>
          <a:p>
            <a:pPr marL="457200" indent="-457200" algn="just">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Example: Ludo King, Candy Crush Saga, Bubble Shooter, PUBG</a:t>
            </a:r>
          </a:p>
          <a:p>
            <a:pPr algn="just"/>
            <a:endParaRPr lang="en-US" sz="2800" dirty="0">
              <a:latin typeface="Roboto Medium" panose="02000000000000000000" pitchFamily="2" charset="0"/>
              <a:ea typeface="Roboto Medium" panose="02000000000000000000" pitchFamily="2" charset="0"/>
              <a:cs typeface="Roboto Medium" panose="02000000000000000000" pitchFamily="2" charset="0"/>
            </a:endParaRPr>
          </a:p>
          <a:p>
            <a:pPr algn="just"/>
            <a:r>
              <a:rPr lang="en-US"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6. Voice over IP (VoIP)</a:t>
            </a:r>
            <a:r>
              <a:rPr lang="en-US" sz="2800"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 </a:t>
            </a:r>
          </a:p>
          <a:p>
            <a:pPr marL="457200" indent="-457200" algn="just">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Voice data</a:t>
            </a:r>
          </a:p>
          <a:p>
            <a:pPr algn="just"/>
            <a:endParaRPr lang="en-US" b="0" i="0" dirty="0">
              <a:solidFill>
                <a:srgbClr val="212529"/>
              </a:solidFill>
              <a:effectLst/>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128442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1000"/>
                                        <p:tgtEl>
                                          <p:spTgt spid="5">
                                            <p:txEl>
                                              <p:pRg st="5" end="5"/>
                                            </p:txEl>
                                          </p:spTgt>
                                        </p:tgtEl>
                                      </p:cBhvr>
                                    </p:animEffect>
                                    <p:anim calcmode="lin" valueType="num">
                                      <p:cBhvr>
                                        <p:cTn id="3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1000"/>
                                        <p:tgtEl>
                                          <p:spTgt spid="5">
                                            <p:txEl>
                                              <p:pRg st="7" end="7"/>
                                            </p:txEl>
                                          </p:spTgt>
                                        </p:tgtEl>
                                      </p:cBhvr>
                                    </p:animEffect>
                                    <p:anim calcmode="lin" valueType="num">
                                      <p:cBhvr>
                                        <p:cTn id="4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Effect transition="in" filter="fade">
                                      <p:cBhvr>
                                        <p:cTn id="49" dur="1000"/>
                                        <p:tgtEl>
                                          <p:spTgt spid="5">
                                            <p:txEl>
                                              <p:pRg st="8" end="8"/>
                                            </p:txEl>
                                          </p:spTgt>
                                        </p:tgtEl>
                                      </p:cBhvr>
                                    </p:animEffect>
                                    <p:anim calcmode="lin" valueType="num">
                                      <p:cBhvr>
                                        <p:cTn id="5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9" end="9"/>
                                            </p:txEl>
                                          </p:spTgt>
                                        </p:tgtEl>
                                        <p:attrNameLst>
                                          <p:attrName>style.visibility</p:attrName>
                                        </p:attrNameLst>
                                      </p:cBhvr>
                                      <p:to>
                                        <p:strVal val="visible"/>
                                      </p:to>
                                    </p:set>
                                    <p:animEffect transition="in" filter="fade">
                                      <p:cBhvr>
                                        <p:cTn id="56" dur="1000"/>
                                        <p:tgtEl>
                                          <p:spTgt spid="5">
                                            <p:txEl>
                                              <p:pRg st="9" end="9"/>
                                            </p:txEl>
                                          </p:spTgt>
                                        </p:tgtEl>
                                      </p:cBhvr>
                                    </p:animEffect>
                                    <p:anim calcmode="lin" valueType="num">
                                      <p:cBhvr>
                                        <p:cTn id="57"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1" end="11"/>
                                            </p:txEl>
                                          </p:spTgt>
                                        </p:tgtEl>
                                        <p:attrNameLst>
                                          <p:attrName>style.visibility</p:attrName>
                                        </p:attrNameLst>
                                      </p:cBhvr>
                                      <p:to>
                                        <p:strVal val="visible"/>
                                      </p:to>
                                    </p:set>
                                    <p:animEffect transition="in" filter="fade">
                                      <p:cBhvr>
                                        <p:cTn id="63" dur="1000"/>
                                        <p:tgtEl>
                                          <p:spTgt spid="5">
                                            <p:txEl>
                                              <p:pRg st="11" end="11"/>
                                            </p:txEl>
                                          </p:spTgt>
                                        </p:tgtEl>
                                      </p:cBhvr>
                                    </p:animEffect>
                                    <p:anim calcmode="lin" valueType="num">
                                      <p:cBhvr>
                                        <p:cTn id="64"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5">
                                            <p:txEl>
                                              <p:pRg st="12" end="12"/>
                                            </p:txEl>
                                          </p:spTgt>
                                        </p:tgtEl>
                                        <p:attrNameLst>
                                          <p:attrName>style.visibility</p:attrName>
                                        </p:attrNameLst>
                                      </p:cBhvr>
                                      <p:to>
                                        <p:strVal val="visible"/>
                                      </p:to>
                                    </p:set>
                                    <p:animEffect transition="in" filter="fade">
                                      <p:cBhvr>
                                        <p:cTn id="70" dur="1000"/>
                                        <p:tgtEl>
                                          <p:spTgt spid="5">
                                            <p:txEl>
                                              <p:pRg st="12" end="12"/>
                                            </p:txEl>
                                          </p:spTgt>
                                        </p:tgtEl>
                                      </p:cBhvr>
                                    </p:animEffect>
                                    <p:anim calcmode="lin" valueType="num">
                                      <p:cBhvr>
                                        <p:cTn id="71"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457200"/>
            <a:ext cx="13258800" cy="5762347"/>
          </a:xfrm>
          <a:prstGeom prst="rect">
            <a:avLst/>
          </a:prstGeom>
        </p:spPr>
        <p:txBody>
          <a:bodyPr wrap="square">
            <a:spAutoFit/>
          </a:bodyPr>
          <a:lstStyle/>
          <a:p>
            <a:r>
              <a:rPr lang="en-US" sz="2400" b="1" dirty="0">
                <a:solidFill>
                  <a:schemeClr val="accent6">
                    <a:lumMod val="75000"/>
                  </a:schemeClr>
                </a:solidFill>
                <a:latin typeface="Book Antiqua" panose="02040602050305030304" pitchFamily="18" charset="0"/>
              </a:rPr>
              <a:t>Generations of Mobile Phone Systems:</a:t>
            </a:r>
          </a:p>
          <a:p>
            <a:endParaRPr lang="en-US" sz="2400" b="1" dirty="0">
              <a:latin typeface="Book Antiqua" panose="02040602050305030304" pitchFamily="18" charset="0"/>
            </a:endParaRPr>
          </a:p>
          <a:p>
            <a:pPr marL="342900" indent="-342900" algn="just">
              <a:lnSpc>
                <a:spcPct val="150000"/>
              </a:lnSpc>
              <a:buFont typeface="Wingdings" panose="05000000000000000000" pitchFamily="2" charset="2"/>
              <a:buChar char="q"/>
            </a:pPr>
            <a:r>
              <a:rPr lang="en-US" sz="2400" b="1" dirty="0">
                <a:solidFill>
                  <a:schemeClr val="accent6">
                    <a:lumMod val="75000"/>
                  </a:schemeClr>
                </a:solidFill>
                <a:latin typeface="Book Antiqua" panose="02040602050305030304" pitchFamily="18" charset="0"/>
              </a:rPr>
              <a:t>1G (First Generation) : </a:t>
            </a:r>
            <a:r>
              <a:rPr lang="en-US" sz="2400" dirty="0">
                <a:solidFill>
                  <a:srgbClr val="000000"/>
                </a:solidFill>
                <a:latin typeface="Book Antiqua" panose="02040602050305030304" pitchFamily="18" charset="0"/>
              </a:rPr>
              <a:t>They were standards for analog voice mobile phone communications.</a:t>
            </a:r>
          </a:p>
          <a:p>
            <a:pPr marL="342900" indent="-342900" algn="just">
              <a:lnSpc>
                <a:spcPct val="150000"/>
              </a:lnSpc>
              <a:buFont typeface="Wingdings" panose="05000000000000000000" pitchFamily="2" charset="2"/>
              <a:buChar char="q"/>
            </a:pPr>
            <a:r>
              <a:rPr lang="en-US" sz="2400" b="1" dirty="0">
                <a:solidFill>
                  <a:schemeClr val="accent6">
                    <a:lumMod val="75000"/>
                  </a:schemeClr>
                </a:solidFill>
                <a:latin typeface="Book Antiqua" panose="02040602050305030304" pitchFamily="18" charset="0"/>
              </a:rPr>
              <a:t>2G(Second Generation) :</a:t>
            </a:r>
            <a:r>
              <a:rPr lang="en-US" sz="2400" dirty="0">
                <a:solidFill>
                  <a:srgbClr val="000000"/>
                </a:solidFill>
                <a:latin typeface="Book Antiqua" panose="02040602050305030304" pitchFamily="18" charset="0"/>
              </a:rPr>
              <a:t> They were standards for digital voice mobile phone communications.</a:t>
            </a:r>
          </a:p>
          <a:p>
            <a:pPr marL="342900" indent="-342900" algn="just">
              <a:lnSpc>
                <a:spcPct val="150000"/>
              </a:lnSpc>
              <a:buFont typeface="Wingdings" panose="05000000000000000000" pitchFamily="2" charset="2"/>
              <a:buChar char="q"/>
            </a:pPr>
            <a:r>
              <a:rPr lang="en-US" sz="2400" b="1" dirty="0">
                <a:solidFill>
                  <a:schemeClr val="accent6">
                    <a:lumMod val="75000"/>
                  </a:schemeClr>
                </a:solidFill>
                <a:latin typeface="Book Antiqua" panose="02040602050305030304" pitchFamily="18" charset="0"/>
              </a:rPr>
              <a:t>3G(Third Generation) : </a:t>
            </a:r>
            <a:r>
              <a:rPr lang="en-US" sz="2400" dirty="0">
                <a:solidFill>
                  <a:srgbClr val="000000"/>
                </a:solidFill>
                <a:latin typeface="Book Antiqua" panose="02040602050305030304" pitchFamily="18" charset="0"/>
              </a:rPr>
              <a:t>These standards were for communications in form of both digital voice as well as digital data.</a:t>
            </a:r>
          </a:p>
          <a:p>
            <a:pPr marL="342900" indent="-342900" algn="just">
              <a:lnSpc>
                <a:spcPct val="150000"/>
              </a:lnSpc>
              <a:buFont typeface="Wingdings" panose="05000000000000000000" pitchFamily="2" charset="2"/>
              <a:buChar char="q"/>
            </a:pPr>
            <a:r>
              <a:rPr lang="en-US" sz="2400" b="1" dirty="0">
                <a:solidFill>
                  <a:schemeClr val="accent6">
                    <a:lumMod val="75000"/>
                  </a:schemeClr>
                </a:solidFill>
                <a:latin typeface="Book Antiqua" panose="02040602050305030304" pitchFamily="18" charset="0"/>
              </a:rPr>
              <a:t>4G(Fourth Generation) : </a:t>
            </a:r>
            <a:r>
              <a:rPr lang="en-US" sz="2400" dirty="0">
                <a:solidFill>
                  <a:srgbClr val="000000"/>
                </a:solidFill>
                <a:latin typeface="Book Antiqua" panose="02040602050305030304" pitchFamily="18" charset="0"/>
              </a:rPr>
              <a:t>4G standards provide mobile broadband internet access in addition to digital voice and data.</a:t>
            </a:r>
          </a:p>
          <a:p>
            <a:pPr marL="342900" indent="-342900" algn="just">
              <a:lnSpc>
                <a:spcPct val="150000"/>
              </a:lnSpc>
              <a:buFont typeface="Wingdings" panose="05000000000000000000" pitchFamily="2" charset="2"/>
              <a:buChar char="q"/>
            </a:pPr>
            <a:r>
              <a:rPr lang="en-US" sz="2400" b="1" dirty="0">
                <a:solidFill>
                  <a:schemeClr val="accent6">
                    <a:lumMod val="75000"/>
                  </a:schemeClr>
                </a:solidFill>
                <a:latin typeface="Book Antiqua" panose="02040602050305030304" pitchFamily="18" charset="0"/>
              </a:rPr>
              <a:t>5G(Fifth Generation) :</a:t>
            </a:r>
            <a:r>
              <a:rPr lang="en-US" sz="2400" b="1" dirty="0">
                <a:solidFill>
                  <a:srgbClr val="000000"/>
                </a:solidFill>
                <a:latin typeface="Book Antiqua" panose="02040602050305030304" pitchFamily="18" charset="0"/>
              </a:rPr>
              <a:t> </a:t>
            </a:r>
            <a:r>
              <a:rPr lang="en-US" sz="2400" dirty="0">
                <a:solidFill>
                  <a:srgbClr val="000000"/>
                </a:solidFill>
                <a:latin typeface="Book Antiqua" panose="02040602050305030304" pitchFamily="18" charset="0"/>
              </a:rPr>
              <a:t>It is the next step of mobile communication standards beyond 4G which currently under development.</a:t>
            </a:r>
            <a:endParaRPr lang="en-US" sz="2400" b="0" i="0" dirty="0">
              <a:solidFill>
                <a:srgbClr val="000000"/>
              </a:solidFill>
              <a:effectLst/>
              <a:latin typeface="Book Antiqua" panose="02040602050305030304" pitchFamily="18" charset="0"/>
            </a:endParaRPr>
          </a:p>
        </p:txBody>
      </p:sp>
    </p:spTree>
    <p:extLst>
      <p:ext uri="{BB962C8B-B14F-4D97-AF65-F5344CB8AC3E}">
        <p14:creationId xmlns:p14="http://schemas.microsoft.com/office/powerpoint/2010/main" val="15216244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838200"/>
            <a:ext cx="13258800" cy="5632311"/>
          </a:xfrm>
          <a:prstGeom prst="rect">
            <a:avLst/>
          </a:prstGeom>
        </p:spPr>
        <p:txBody>
          <a:bodyPr wrap="square">
            <a:spAutoFit/>
          </a:bodyPr>
          <a:lstStyle/>
          <a:p>
            <a:r>
              <a:rPr lang="en-US" sz="2400" b="1" dirty="0">
                <a:solidFill>
                  <a:schemeClr val="accent6">
                    <a:lumMod val="75000"/>
                  </a:schemeClr>
                </a:solidFill>
                <a:latin typeface="Book Antiqua" panose="02040602050305030304" pitchFamily="18" charset="0"/>
              </a:rPr>
              <a:t>Generations of Mobile Phone Systems:</a:t>
            </a:r>
          </a:p>
          <a:p>
            <a:endParaRPr lang="en-US" sz="2400" b="1" dirty="0">
              <a:solidFill>
                <a:schemeClr val="accent6">
                  <a:lumMod val="75000"/>
                </a:schemeClr>
              </a:solidFill>
              <a:latin typeface="Book Antiqua" panose="02040602050305030304" pitchFamily="18" charset="0"/>
            </a:endParaRPr>
          </a:p>
          <a:p>
            <a:pPr marL="342900" indent="-342900">
              <a:lnSpc>
                <a:spcPct val="150000"/>
              </a:lnSpc>
              <a:buFont typeface="Arial" panose="020B0604020202020204" pitchFamily="34" charset="0"/>
              <a:buChar char="•"/>
            </a:pPr>
            <a:r>
              <a:rPr lang="en-US" sz="2400" b="1" dirty="0">
                <a:latin typeface="Roboto Medium"/>
              </a:rPr>
              <a:t>2G</a:t>
            </a:r>
            <a:r>
              <a:rPr lang="en-US" sz="2400" dirty="0">
                <a:latin typeface="Roboto Medium"/>
              </a:rPr>
              <a:t>, first introduced in 1992, is the second-generation of cellular telephone technology and the first to use digital encryption of conversations. 2G networks were the first to offer data services and SMS text messaging, but their data transfer rates are lower than those of their successors. </a:t>
            </a:r>
          </a:p>
          <a:p>
            <a:pPr marL="342900" indent="-342900">
              <a:lnSpc>
                <a:spcPct val="150000"/>
              </a:lnSpc>
              <a:buFont typeface="Arial" panose="020B0604020202020204" pitchFamily="34" charset="0"/>
              <a:buChar char="•"/>
            </a:pPr>
            <a:endParaRPr lang="en-US" sz="2400" dirty="0">
              <a:latin typeface="Roboto Medium"/>
            </a:endParaRPr>
          </a:p>
          <a:p>
            <a:pPr marL="342900" indent="-342900">
              <a:lnSpc>
                <a:spcPct val="150000"/>
              </a:lnSpc>
              <a:buFont typeface="Arial" panose="020B0604020202020204" pitchFamily="34" charset="0"/>
              <a:buChar char="•"/>
            </a:pPr>
            <a:r>
              <a:rPr lang="en-US" sz="2400" b="1" dirty="0">
                <a:latin typeface="Roboto Medium"/>
              </a:rPr>
              <a:t>3G</a:t>
            </a:r>
            <a:r>
              <a:rPr lang="en-US" sz="2400" dirty="0">
                <a:latin typeface="Roboto Medium"/>
              </a:rPr>
              <a:t> networks succeed 2G ones, offering faster data transfer rates and are the first to enable video calls. This makes them especially suitable for use in modern smartphones, which require constant high-speed internet connection for many of their applications. </a:t>
            </a:r>
          </a:p>
          <a:p>
            <a:endParaRPr lang="en-US" sz="2400" dirty="0">
              <a:latin typeface="Roboto Medium"/>
            </a:endParaRPr>
          </a:p>
        </p:txBody>
      </p:sp>
    </p:spTree>
    <p:extLst>
      <p:ext uri="{BB962C8B-B14F-4D97-AF65-F5344CB8AC3E}">
        <p14:creationId xmlns:p14="http://schemas.microsoft.com/office/powerpoint/2010/main" val="19101568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838200"/>
            <a:ext cx="13258800" cy="6740307"/>
          </a:xfrm>
          <a:prstGeom prst="rect">
            <a:avLst/>
          </a:prstGeom>
        </p:spPr>
        <p:txBody>
          <a:bodyPr wrap="square">
            <a:spAutoFit/>
          </a:bodyPr>
          <a:lstStyle/>
          <a:p>
            <a:r>
              <a:rPr lang="en-US" sz="2400" b="1" dirty="0">
                <a:solidFill>
                  <a:schemeClr val="accent6">
                    <a:lumMod val="75000"/>
                  </a:schemeClr>
                </a:solidFill>
                <a:latin typeface="Book Antiqua" panose="02040602050305030304" pitchFamily="18" charset="0"/>
              </a:rPr>
              <a:t>Generations of Mobile Phone Systems:</a:t>
            </a:r>
          </a:p>
          <a:p>
            <a:endParaRPr lang="en-US" sz="2400" b="1" dirty="0">
              <a:solidFill>
                <a:schemeClr val="accent6">
                  <a:lumMod val="75000"/>
                </a:schemeClr>
              </a:solidFill>
              <a:latin typeface="Book Antiqua" panose="02040602050305030304" pitchFamily="18" charset="0"/>
            </a:endParaRPr>
          </a:p>
          <a:p>
            <a:pPr marL="342900" indent="-342900">
              <a:lnSpc>
                <a:spcPct val="150000"/>
              </a:lnSpc>
              <a:buFont typeface="Arial" panose="020B0604020202020204" pitchFamily="34" charset="0"/>
              <a:buChar char="•"/>
            </a:pPr>
            <a:r>
              <a:rPr lang="en-US" sz="2400" b="1" dirty="0">
                <a:latin typeface="Roboto Medium"/>
              </a:rPr>
              <a:t>4G</a:t>
            </a:r>
            <a:r>
              <a:rPr lang="en-US" sz="2400" dirty="0">
                <a:latin typeface="Roboto Medium"/>
              </a:rPr>
              <a:t> is the fourth generation of mobile phone communications standards. It is a successor of the 3G and provides ultra-broadband internet access for mobile devices. The high data transfer rates make 4G networks suitable for use in USB wireless modems for laptops and even home internet access.</a:t>
            </a:r>
          </a:p>
          <a:p>
            <a:pPr marL="342900" indent="-342900">
              <a:lnSpc>
                <a:spcPct val="150000"/>
              </a:lnSpc>
              <a:buFont typeface="Arial" panose="020B0604020202020204" pitchFamily="34" charset="0"/>
              <a:buChar char="•"/>
            </a:pPr>
            <a:endParaRPr lang="en-US" sz="2400" dirty="0">
              <a:latin typeface="Roboto Medium"/>
            </a:endParaRPr>
          </a:p>
          <a:p>
            <a:pPr marL="342900" indent="-342900">
              <a:lnSpc>
                <a:spcPct val="150000"/>
              </a:lnSpc>
              <a:buFont typeface="Arial" panose="020B0604020202020204" pitchFamily="34" charset="0"/>
              <a:buChar char="•"/>
            </a:pPr>
            <a:r>
              <a:rPr lang="en-US" sz="2400" b="1" dirty="0">
                <a:latin typeface="Roboto Medium"/>
              </a:rPr>
              <a:t>5G</a:t>
            </a:r>
            <a:r>
              <a:rPr lang="en-US" sz="2400" dirty="0">
                <a:latin typeface="Roboto Medium"/>
              </a:rPr>
              <a:t> is the fifth generation of mobile phone communications standards. It is a successor to 4G and promises to be faster than previous generations while opening up new uses cases for mobile data. The 5G benefits range from faster speeds (up to 10x faster), much lower latency (up to 50x lower) and greater capacity allowing many more devices to be connected at the same time.</a:t>
            </a:r>
          </a:p>
          <a:p>
            <a:endParaRPr lang="en-US" sz="2400" dirty="0">
              <a:latin typeface="Roboto Medium"/>
            </a:endParaRPr>
          </a:p>
        </p:txBody>
      </p:sp>
    </p:spTree>
    <p:extLst>
      <p:ext uri="{BB962C8B-B14F-4D97-AF65-F5344CB8AC3E}">
        <p14:creationId xmlns:p14="http://schemas.microsoft.com/office/powerpoint/2010/main" val="3155213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345021"/>
            <a:ext cx="13258800" cy="2793842"/>
          </a:xfrm>
          <a:prstGeom prst="rect">
            <a:avLst/>
          </a:prstGeom>
        </p:spPr>
        <p:txBody>
          <a:bodyPr wrap="square">
            <a:spAutoFit/>
          </a:bodyPr>
          <a:lstStyle/>
          <a:p>
            <a:r>
              <a:rPr lang="en-US" sz="2400" b="1" dirty="0">
                <a:solidFill>
                  <a:schemeClr val="accent6">
                    <a:lumMod val="75000"/>
                  </a:schemeClr>
                </a:solidFill>
                <a:latin typeface="Book Antiqua" panose="02040602050305030304" pitchFamily="18" charset="0"/>
              </a:rPr>
              <a:t>Generations of Mobile Phone Systems:</a:t>
            </a:r>
          </a:p>
          <a:p>
            <a:endParaRPr lang="en-US" sz="2400" b="1" dirty="0">
              <a:solidFill>
                <a:schemeClr val="accent6">
                  <a:lumMod val="75000"/>
                </a:schemeClr>
              </a:solidFill>
              <a:latin typeface="Book Antiqua" panose="02040602050305030304" pitchFamily="18" charset="0"/>
            </a:endParaRPr>
          </a:p>
          <a:p>
            <a:pPr marL="342900" indent="-342900">
              <a:lnSpc>
                <a:spcPct val="150000"/>
              </a:lnSpc>
              <a:buFont typeface="Arial" panose="020B0604020202020204" pitchFamily="34" charset="0"/>
              <a:buChar char="•"/>
            </a:pPr>
            <a:r>
              <a:rPr lang="en-US" sz="1600" b="1" dirty="0"/>
              <a:t>Global System for Mobile</a:t>
            </a:r>
            <a:r>
              <a:rPr lang="en-US" sz="1600" dirty="0"/>
              <a:t> communications (GSM)</a:t>
            </a:r>
          </a:p>
          <a:p>
            <a:pPr marL="342900" indent="-342900">
              <a:lnSpc>
                <a:spcPct val="150000"/>
              </a:lnSpc>
              <a:buFont typeface="Arial" panose="020B0604020202020204" pitchFamily="34" charset="0"/>
              <a:buChar char="•"/>
            </a:pPr>
            <a:r>
              <a:rPr lang="en-US" sz="1600" dirty="0"/>
              <a:t>LTE stands for Long Term Evolution</a:t>
            </a:r>
          </a:p>
          <a:p>
            <a:pPr marL="342900" indent="-342900">
              <a:lnSpc>
                <a:spcPct val="150000"/>
              </a:lnSpc>
              <a:buFont typeface="Arial" panose="020B0604020202020204" pitchFamily="34" charset="0"/>
              <a:buChar char="•"/>
            </a:pPr>
            <a:r>
              <a:rPr lang="en-US" sz="1600" dirty="0"/>
              <a:t>subscriber identification module (</a:t>
            </a:r>
            <a:r>
              <a:rPr lang="en-US" sz="1600" b="1" dirty="0"/>
              <a:t>SIM</a:t>
            </a:r>
            <a:r>
              <a:rPr lang="en-US" sz="1600" dirty="0"/>
              <a:t>)</a:t>
            </a:r>
          </a:p>
          <a:p>
            <a:pPr marL="342900" indent="-342900">
              <a:lnSpc>
                <a:spcPct val="150000"/>
              </a:lnSpc>
              <a:buFont typeface="Arial" panose="020B0604020202020204" pitchFamily="34" charset="0"/>
              <a:buChar char="•"/>
            </a:pPr>
            <a:r>
              <a:rPr lang="en-US" sz="1600" dirty="0"/>
              <a:t>public switched telephone networks (PSTN)</a:t>
            </a:r>
          </a:p>
          <a:p>
            <a:pPr marL="342900" indent="-342900">
              <a:lnSpc>
                <a:spcPct val="150000"/>
              </a:lnSpc>
              <a:buFont typeface="Arial" panose="020B0604020202020204" pitchFamily="34" charset="0"/>
              <a:buChar char="•"/>
            </a:pPr>
            <a:endParaRPr lang="en-US" sz="2400" dirty="0">
              <a:latin typeface="Roboto Medium"/>
            </a:endParaRPr>
          </a:p>
        </p:txBody>
      </p:sp>
      <p:sp>
        <p:nvSpPr>
          <p:cNvPr id="2" name="Rectangle 1">
            <a:extLst>
              <a:ext uri="{FF2B5EF4-FFF2-40B4-BE49-F238E27FC236}">
                <a16:creationId xmlns:a16="http://schemas.microsoft.com/office/drawing/2014/main" id="{7C426B75-56DA-4289-B6D6-395F51B734FE}"/>
              </a:ext>
            </a:extLst>
          </p:cNvPr>
          <p:cNvSpPr>
            <a:spLocks noChangeArrowheads="1"/>
          </p:cNvSpPr>
          <p:nvPr/>
        </p:nvSpPr>
        <p:spPr bwMode="auto">
          <a:xfrm>
            <a:off x="1828800" y="4031903"/>
            <a:ext cx="5181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solidFill>
                  <a:schemeClr val="tx1"/>
                </a:solidFill>
                <a:effectLst/>
                <a:latin typeface="Arial Unicode MS" panose="020B0604020202020204" pitchFamily="34" charset="-128"/>
              </a:rPr>
              <a:t>Analog voice </a:t>
            </a:r>
          </a:p>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Unicode MS" panose="020B0604020202020204" pitchFamily="34" charset="-128"/>
              </a:rPr>
              <a:t>2.</a:t>
            </a:r>
            <a:r>
              <a:rPr kumimoji="0" lang="en-US" altLang="en-US" sz="2800" b="0" i="0" u="none" strike="noStrike" cap="none" normalizeH="0" baseline="0" dirty="0">
                <a:ln>
                  <a:noFill/>
                </a:ln>
                <a:solidFill>
                  <a:schemeClr val="tx1"/>
                </a:solidFill>
                <a:effectLst/>
                <a:latin typeface="Arial Unicode MS" panose="020B0604020202020204" pitchFamily="34" charset="-128"/>
              </a:rPr>
              <a:t> Digital voice </a:t>
            </a:r>
          </a:p>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Unicode MS" panose="020B0604020202020204" pitchFamily="34" charset="-128"/>
              </a:rPr>
              <a:t>3.</a:t>
            </a:r>
            <a:r>
              <a:rPr kumimoji="0" lang="en-US" altLang="en-US" sz="2800" b="0" i="0" u="none" strike="noStrike" cap="none" normalizeH="0" baseline="0" dirty="0">
                <a:ln>
                  <a:noFill/>
                </a:ln>
                <a:solidFill>
                  <a:schemeClr val="tx1"/>
                </a:solidFill>
                <a:effectLst/>
                <a:latin typeface="Arial Unicode MS" panose="020B0604020202020204" pitchFamily="34" charset="-128"/>
              </a:rPr>
              <a:t> Digital voice and data</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52929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14:</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7417415"/>
          </a:xfrm>
          <a:prstGeom prst="rect">
            <a:avLst/>
          </a:prstGeom>
        </p:spPr>
        <p:txBody>
          <a:bodyPr wrap="square">
            <a:spAutoFit/>
          </a:bodyPr>
          <a:lstStyle/>
          <a:p>
            <a:r>
              <a:rPr lang="en-US" sz="2800" dirty="0">
                <a:latin typeface="Book Antiqua" panose="02040602050305030304" pitchFamily="18" charset="0"/>
              </a:rPr>
              <a:t>1) Who has the responsibility of billing and system maintenance function in cellular system?</a:t>
            </a:r>
            <a:br>
              <a:rPr lang="en-US" sz="2800" dirty="0">
                <a:latin typeface="Book Antiqua" panose="02040602050305030304" pitchFamily="18" charset="0"/>
              </a:rPr>
            </a:br>
            <a:r>
              <a:rPr lang="en-US" sz="2800" dirty="0">
                <a:latin typeface="Book Antiqua" panose="02040602050305030304" pitchFamily="18" charset="0"/>
              </a:rPr>
              <a:t>A) Base Station</a:t>
            </a:r>
            <a:br>
              <a:rPr lang="en-US" sz="2800" dirty="0">
                <a:latin typeface="Book Antiqua" panose="02040602050305030304" pitchFamily="18" charset="0"/>
              </a:rPr>
            </a:br>
            <a:r>
              <a:rPr lang="en-US" sz="2800" dirty="0">
                <a:latin typeface="Book Antiqua" panose="02040602050305030304" pitchFamily="18" charset="0"/>
              </a:rPr>
              <a:t>B) PSTN</a:t>
            </a:r>
            <a:br>
              <a:rPr lang="en-US" sz="2800" dirty="0">
                <a:latin typeface="Book Antiqua" panose="02040602050305030304" pitchFamily="18" charset="0"/>
              </a:rPr>
            </a:br>
            <a:r>
              <a:rPr lang="en-US" sz="2800" dirty="0">
                <a:latin typeface="Book Antiqua" panose="02040602050305030304" pitchFamily="18" charset="0"/>
              </a:rPr>
              <a:t>C) MSC</a:t>
            </a:r>
            <a:br>
              <a:rPr lang="en-US" sz="2800" dirty="0">
                <a:latin typeface="Book Antiqua" panose="02040602050305030304" pitchFamily="18" charset="0"/>
              </a:rPr>
            </a:br>
            <a:r>
              <a:rPr lang="en-US" sz="2800" dirty="0">
                <a:latin typeface="Book Antiqua" panose="02040602050305030304" pitchFamily="18" charset="0"/>
              </a:rPr>
              <a:t>D) Mobile system</a:t>
            </a:r>
            <a:br>
              <a:rPr lang="en-US" sz="2800" dirty="0">
                <a:latin typeface="Book Antiqua" panose="02040602050305030304" pitchFamily="18" charset="0"/>
              </a:rPr>
            </a:br>
            <a:r>
              <a:rPr lang="en-US" sz="2800" dirty="0">
                <a:latin typeface="Book Antiqua" panose="02040602050305030304" pitchFamily="18" charset="0"/>
              </a:rPr>
              <a:t>Answer: C</a:t>
            </a:r>
          </a:p>
          <a:p>
            <a:endParaRPr lang="en-US" sz="2800" dirty="0">
              <a:latin typeface="Book Antiqua" panose="02040602050305030304" pitchFamily="18" charset="0"/>
            </a:endParaRPr>
          </a:p>
          <a:p>
            <a:r>
              <a:rPr lang="en-US" sz="2800" dirty="0">
                <a:latin typeface="Book Antiqua" panose="02040602050305030304" pitchFamily="18" charset="0"/>
              </a:rPr>
              <a:t>2) What is the shape of the cell present in the cellular system?</a:t>
            </a:r>
            <a:br>
              <a:rPr lang="en-US" sz="2800" dirty="0">
                <a:latin typeface="Book Antiqua" panose="02040602050305030304" pitchFamily="18" charset="0"/>
              </a:rPr>
            </a:br>
            <a:r>
              <a:rPr lang="en-US" sz="2800" dirty="0">
                <a:latin typeface="Book Antiqua" panose="02040602050305030304" pitchFamily="18" charset="0"/>
              </a:rPr>
              <a:t>A) Circular</a:t>
            </a:r>
            <a:br>
              <a:rPr lang="en-US" sz="2800" dirty="0">
                <a:latin typeface="Book Antiqua" panose="02040602050305030304" pitchFamily="18" charset="0"/>
              </a:rPr>
            </a:br>
            <a:r>
              <a:rPr lang="en-US" sz="2800" dirty="0">
                <a:latin typeface="Book Antiqua" panose="02040602050305030304" pitchFamily="18" charset="0"/>
              </a:rPr>
              <a:t>B) Square</a:t>
            </a:r>
            <a:br>
              <a:rPr lang="en-US" sz="2800" dirty="0">
                <a:latin typeface="Book Antiqua" panose="02040602050305030304" pitchFamily="18" charset="0"/>
              </a:rPr>
            </a:br>
            <a:r>
              <a:rPr lang="en-US" sz="2800" dirty="0">
                <a:latin typeface="Book Antiqua" panose="02040602050305030304" pitchFamily="18" charset="0"/>
              </a:rPr>
              <a:t>C) Hexagonal</a:t>
            </a:r>
            <a:br>
              <a:rPr lang="en-US" sz="2800" dirty="0">
                <a:latin typeface="Book Antiqua" panose="02040602050305030304" pitchFamily="18" charset="0"/>
              </a:rPr>
            </a:br>
            <a:r>
              <a:rPr lang="en-US" sz="2800" dirty="0">
                <a:latin typeface="Book Antiqua" panose="02040602050305030304" pitchFamily="18" charset="0"/>
              </a:rPr>
              <a:t>D) Triangular</a:t>
            </a:r>
            <a:br>
              <a:rPr lang="en-US" sz="2800" dirty="0">
                <a:latin typeface="Book Antiqua" panose="02040602050305030304" pitchFamily="18" charset="0"/>
              </a:rPr>
            </a:br>
            <a:r>
              <a:rPr lang="en-US" sz="2800" dirty="0">
                <a:latin typeface="Book Antiqua" panose="02040602050305030304" pitchFamily="18" charset="0"/>
              </a:rPr>
              <a:t>Answer: C</a:t>
            </a:r>
          </a:p>
          <a:p>
            <a:endParaRPr lang="en-US" sz="2800" dirty="0">
              <a:latin typeface="Book Antiqua" panose="02040602050305030304" pitchFamily="18" charset="0"/>
            </a:endParaRP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13642707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14:</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3970318"/>
          </a:xfrm>
          <a:prstGeom prst="rect">
            <a:avLst/>
          </a:prstGeom>
        </p:spPr>
        <p:txBody>
          <a:bodyPr wrap="square">
            <a:spAutoFit/>
          </a:bodyPr>
          <a:lstStyle/>
          <a:p>
            <a:r>
              <a:rPr lang="en-US" sz="2800" dirty="0">
                <a:latin typeface="Book Antiqua" panose="02040602050305030304" pitchFamily="18" charset="0"/>
              </a:rPr>
              <a:t>3) The process of transferring a mobile station from one base station to another is ____________</a:t>
            </a:r>
            <a:br>
              <a:rPr lang="en-US" sz="2800" dirty="0">
                <a:latin typeface="Book Antiqua" panose="02040602050305030304" pitchFamily="18" charset="0"/>
              </a:rPr>
            </a:br>
            <a:r>
              <a:rPr lang="en-US" sz="2800" dirty="0">
                <a:latin typeface="Book Antiqua" panose="02040602050305030304" pitchFamily="18" charset="0"/>
              </a:rPr>
              <a:t>A) MSC</a:t>
            </a:r>
            <a:br>
              <a:rPr lang="en-US" sz="2800" dirty="0">
                <a:latin typeface="Book Antiqua" panose="02040602050305030304" pitchFamily="18" charset="0"/>
              </a:rPr>
            </a:br>
            <a:r>
              <a:rPr lang="en-US" sz="2800" dirty="0">
                <a:latin typeface="Book Antiqua" panose="02040602050305030304" pitchFamily="18" charset="0"/>
              </a:rPr>
              <a:t>B) Roamer</a:t>
            </a:r>
            <a:br>
              <a:rPr lang="en-US" sz="2800" dirty="0">
                <a:latin typeface="Book Antiqua" panose="02040602050305030304" pitchFamily="18" charset="0"/>
              </a:rPr>
            </a:br>
            <a:r>
              <a:rPr lang="en-US" sz="2800" dirty="0">
                <a:latin typeface="Book Antiqua" panose="02040602050305030304" pitchFamily="18" charset="0"/>
              </a:rPr>
              <a:t>C) Handoff</a:t>
            </a:r>
            <a:br>
              <a:rPr lang="en-US" sz="2800" dirty="0">
                <a:latin typeface="Book Antiqua" panose="02040602050305030304" pitchFamily="18" charset="0"/>
              </a:rPr>
            </a:br>
            <a:r>
              <a:rPr lang="en-US" sz="2800" dirty="0">
                <a:latin typeface="Book Antiqua" panose="02040602050305030304" pitchFamily="18" charset="0"/>
              </a:rPr>
              <a:t>D) Forward channel</a:t>
            </a:r>
            <a:br>
              <a:rPr lang="en-US" sz="2800" dirty="0">
                <a:latin typeface="Book Antiqua" panose="02040602050305030304" pitchFamily="18" charset="0"/>
              </a:rPr>
            </a:br>
            <a:r>
              <a:rPr lang="en-US" sz="2800" dirty="0">
                <a:latin typeface="Book Antiqua" panose="02040602050305030304" pitchFamily="18" charset="0"/>
              </a:rPr>
              <a:t>Answer: C</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14273907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838200"/>
            <a:ext cx="6858000" cy="3898375"/>
          </a:xfrm>
          <a:prstGeom prst="rect">
            <a:avLst/>
          </a:prstGeom>
        </p:spPr>
        <p:txBody>
          <a:bodyPr wrap="square">
            <a:spAutoFit/>
          </a:bodyPr>
          <a:lstStyle/>
          <a:p>
            <a:pPr marL="457200">
              <a:lnSpc>
                <a:spcPct val="107000"/>
              </a:lnSpc>
              <a:spcAft>
                <a:spcPts val="800"/>
              </a:spcAft>
            </a:pPr>
            <a:r>
              <a:rPr lang="en-US"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a:t>
            </a:r>
          </a:p>
          <a:p>
            <a:pPr marL="914400" indent="-457200">
              <a:lnSpc>
                <a:spcPct val="107000"/>
              </a:lnSpc>
              <a:spcAft>
                <a:spcPts val="800"/>
              </a:spcAft>
              <a:buFont typeface="Wingdings" panose="05000000000000000000" pitchFamily="2" charset="2"/>
              <a:buChar char="Ø"/>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The Mobile Telephone System</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Generations of Mobile Phone Systems </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06032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5:</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143000" y="1480785"/>
            <a:ext cx="13639800" cy="6555641"/>
          </a:xfrm>
          <a:prstGeom prst="rect">
            <a:avLst/>
          </a:prstGeom>
        </p:spPr>
        <p:txBody>
          <a:bodyPr wrap="square">
            <a:spAutoFit/>
          </a:bodyPr>
          <a:lstStyle/>
          <a:p>
            <a:r>
              <a:rPr lang="en-US" sz="2800" dirty="0">
                <a:solidFill>
                  <a:srgbClr val="333333"/>
                </a:solidFill>
                <a:latin typeface="Book Antiqua" panose="02040602050305030304" pitchFamily="18" charset="0"/>
              </a:rPr>
              <a:t>1) </a:t>
            </a:r>
            <a:r>
              <a:rPr lang="en-US" sz="2800" dirty="0">
                <a:latin typeface="Book Antiqua" panose="02040602050305030304" pitchFamily="18" charset="0"/>
              </a:rPr>
              <a:t>Which is not a application layer protocol?</a:t>
            </a:r>
            <a:br>
              <a:rPr lang="en-US" sz="2800" dirty="0">
                <a:latin typeface="Book Antiqua" panose="02040602050305030304" pitchFamily="18" charset="0"/>
              </a:rPr>
            </a:br>
            <a:r>
              <a:rPr lang="en-US" sz="2800" dirty="0">
                <a:latin typeface="Book Antiqua" panose="02040602050305030304" pitchFamily="18" charset="0"/>
              </a:rPr>
              <a:t>A) HTTP</a:t>
            </a:r>
            <a:br>
              <a:rPr lang="en-US" sz="2800" dirty="0">
                <a:latin typeface="Book Antiqua" panose="02040602050305030304" pitchFamily="18" charset="0"/>
              </a:rPr>
            </a:br>
            <a:r>
              <a:rPr lang="en-US" sz="2800" dirty="0">
                <a:latin typeface="Book Antiqua" panose="02040602050305030304" pitchFamily="18" charset="0"/>
              </a:rPr>
              <a:t>B) SMTP</a:t>
            </a:r>
            <a:br>
              <a:rPr lang="en-US" sz="2800" dirty="0">
                <a:latin typeface="Book Antiqua" panose="02040602050305030304" pitchFamily="18" charset="0"/>
              </a:rPr>
            </a:br>
            <a:r>
              <a:rPr lang="en-US" sz="2800" dirty="0">
                <a:latin typeface="Book Antiqua" panose="02040602050305030304" pitchFamily="18" charset="0"/>
              </a:rPr>
              <a:t>C) FTP</a:t>
            </a:r>
            <a:br>
              <a:rPr lang="en-US" sz="2800" dirty="0">
                <a:latin typeface="Book Antiqua" panose="02040602050305030304" pitchFamily="18" charset="0"/>
              </a:rPr>
            </a:br>
            <a:r>
              <a:rPr lang="en-US" sz="2800" dirty="0">
                <a:latin typeface="Book Antiqua" panose="02040602050305030304" pitchFamily="18" charset="0"/>
              </a:rPr>
              <a:t>D) TCP</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r>
              <a:rPr lang="en-US" sz="2800" b="1" dirty="0">
                <a:latin typeface="Book Antiqua" panose="02040602050305030304" pitchFamily="18" charset="0"/>
              </a:rPr>
              <a:t>2) </a:t>
            </a:r>
            <a:r>
              <a:rPr lang="en-US" sz="2800" dirty="0">
                <a:latin typeface="Book Antiqua" panose="02040602050305030304" pitchFamily="18" charset="0"/>
              </a:rPr>
              <a:t>The packet of information at the application layer is called __________</a:t>
            </a:r>
            <a:br>
              <a:rPr lang="en-US" sz="2800" dirty="0">
                <a:latin typeface="Book Antiqua" panose="02040602050305030304" pitchFamily="18" charset="0"/>
              </a:rPr>
            </a:br>
            <a:r>
              <a:rPr lang="en-US" sz="2800" dirty="0">
                <a:latin typeface="Book Antiqua" panose="02040602050305030304" pitchFamily="18" charset="0"/>
              </a:rPr>
              <a:t>A) Packet</a:t>
            </a:r>
            <a:br>
              <a:rPr lang="en-US" sz="2800" dirty="0">
                <a:latin typeface="Book Antiqua" panose="02040602050305030304" pitchFamily="18" charset="0"/>
              </a:rPr>
            </a:br>
            <a:r>
              <a:rPr lang="en-US" sz="2800" dirty="0">
                <a:latin typeface="Book Antiqua" panose="02040602050305030304" pitchFamily="18" charset="0"/>
              </a:rPr>
              <a:t>B) Message</a:t>
            </a:r>
            <a:br>
              <a:rPr lang="en-US" sz="2800" dirty="0">
                <a:latin typeface="Book Antiqua" panose="02040602050305030304" pitchFamily="18" charset="0"/>
              </a:rPr>
            </a:br>
            <a:r>
              <a:rPr lang="en-US" sz="2800" dirty="0">
                <a:latin typeface="Book Antiqua" panose="02040602050305030304" pitchFamily="18" charset="0"/>
              </a:rPr>
              <a:t>C) Segment</a:t>
            </a:r>
            <a:br>
              <a:rPr lang="en-US" sz="2800" dirty="0">
                <a:latin typeface="Book Antiqua" panose="02040602050305030304" pitchFamily="18" charset="0"/>
              </a:rPr>
            </a:br>
            <a:r>
              <a:rPr lang="en-US" sz="2800" dirty="0">
                <a:latin typeface="Book Antiqua" panose="02040602050305030304" pitchFamily="18" charset="0"/>
              </a:rPr>
              <a:t>D) Frame</a:t>
            </a:r>
            <a:br>
              <a:rPr lang="en-US" sz="2800" dirty="0">
                <a:latin typeface="Book Antiqua" panose="02040602050305030304" pitchFamily="18" charset="0"/>
              </a:rPr>
            </a:br>
            <a:r>
              <a:rPr lang="en-US" sz="2800" dirty="0">
                <a:latin typeface="Book Antiqua" panose="02040602050305030304" pitchFamily="18" charset="0"/>
              </a:rPr>
              <a:t>Answer: B</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3455053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5:</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143000" y="1480785"/>
            <a:ext cx="13639800" cy="6986528"/>
          </a:xfrm>
          <a:prstGeom prst="rect">
            <a:avLst/>
          </a:prstGeom>
        </p:spPr>
        <p:txBody>
          <a:bodyPr wrap="square">
            <a:spAutoFit/>
          </a:bodyPr>
          <a:lstStyle/>
          <a:p>
            <a:r>
              <a:rPr lang="en-US" sz="2800" dirty="0">
                <a:solidFill>
                  <a:srgbClr val="333333"/>
                </a:solidFill>
                <a:latin typeface="Book Antiqua" panose="02040602050305030304" pitchFamily="18" charset="0"/>
              </a:rPr>
              <a:t>3) </a:t>
            </a:r>
            <a:r>
              <a:rPr lang="en-US" sz="2800" dirty="0">
                <a:latin typeface="Book Antiqua" panose="02040602050305030304" pitchFamily="18" charset="0"/>
              </a:rPr>
              <a:t>Application developer has permission to decide the following on transport layer side</a:t>
            </a:r>
            <a:br>
              <a:rPr lang="en-US" sz="2800" dirty="0">
                <a:latin typeface="Book Antiqua" panose="02040602050305030304" pitchFamily="18" charset="0"/>
              </a:rPr>
            </a:br>
            <a:r>
              <a:rPr lang="en-US" sz="2800" dirty="0">
                <a:latin typeface="Book Antiqua" panose="02040602050305030304" pitchFamily="18" charset="0"/>
              </a:rPr>
              <a:t>A) Transport layer protocol</a:t>
            </a:r>
            <a:br>
              <a:rPr lang="en-US" sz="2800" dirty="0">
                <a:latin typeface="Book Antiqua" panose="02040602050305030304" pitchFamily="18" charset="0"/>
              </a:rPr>
            </a:br>
            <a:r>
              <a:rPr lang="en-US" sz="2800" dirty="0">
                <a:latin typeface="Book Antiqua" panose="02040602050305030304" pitchFamily="18" charset="0"/>
              </a:rPr>
              <a:t>B) Maximum buffer size</a:t>
            </a:r>
            <a:br>
              <a:rPr lang="en-US" sz="2800" dirty="0">
                <a:latin typeface="Book Antiqua" panose="02040602050305030304" pitchFamily="18" charset="0"/>
              </a:rPr>
            </a:br>
            <a:r>
              <a:rPr lang="en-US" sz="2800" dirty="0">
                <a:latin typeface="Book Antiqua" panose="02040602050305030304" pitchFamily="18" charset="0"/>
              </a:rPr>
              <a:t>C) Both Transport layer protocol and Maximum buffer size</a:t>
            </a:r>
            <a:br>
              <a:rPr lang="en-US" sz="2800" dirty="0">
                <a:latin typeface="Book Antiqua" panose="02040602050305030304" pitchFamily="18" charset="0"/>
              </a:rPr>
            </a:br>
            <a:r>
              <a:rPr lang="en-US" sz="2800" dirty="0">
                <a:latin typeface="Book Antiqua" panose="02040602050305030304" pitchFamily="18" charset="0"/>
              </a:rPr>
              <a:t>D) None of the mentioned</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r>
              <a:rPr lang="en-US" sz="2800" b="1" dirty="0">
                <a:latin typeface="Book Antiqua" panose="02040602050305030304" pitchFamily="18" charset="0"/>
              </a:rPr>
              <a:t>4) </a:t>
            </a:r>
            <a:r>
              <a:rPr lang="en-US" sz="2800" dirty="0">
                <a:latin typeface="Book Antiqua" panose="02040602050305030304" pitchFamily="18" charset="0"/>
              </a:rPr>
              <a:t>Application layer offers _______ service.</a:t>
            </a:r>
            <a:br>
              <a:rPr lang="en-US" sz="2800" dirty="0">
                <a:latin typeface="Book Antiqua" panose="02040602050305030304" pitchFamily="18" charset="0"/>
              </a:rPr>
            </a:br>
            <a:r>
              <a:rPr lang="en-US" sz="2800" dirty="0">
                <a:latin typeface="Book Antiqua" panose="02040602050305030304" pitchFamily="18" charset="0"/>
              </a:rPr>
              <a:t>A) End to end</a:t>
            </a:r>
            <a:br>
              <a:rPr lang="en-US" sz="2800" dirty="0">
                <a:latin typeface="Book Antiqua" panose="02040602050305030304" pitchFamily="18" charset="0"/>
              </a:rPr>
            </a:br>
            <a:r>
              <a:rPr lang="en-US" sz="2800" dirty="0">
                <a:latin typeface="Book Antiqua" panose="02040602050305030304" pitchFamily="18" charset="0"/>
              </a:rPr>
              <a:t>B) Process to process</a:t>
            </a:r>
            <a:br>
              <a:rPr lang="en-US" sz="2800" dirty="0">
                <a:latin typeface="Book Antiqua" panose="02040602050305030304" pitchFamily="18" charset="0"/>
              </a:rPr>
            </a:br>
            <a:r>
              <a:rPr lang="en-US" sz="2800" dirty="0">
                <a:latin typeface="Book Antiqua" panose="02040602050305030304" pitchFamily="18" charset="0"/>
              </a:rPr>
              <a:t>C) Both End to end and Process to process</a:t>
            </a:r>
            <a:br>
              <a:rPr lang="en-US" sz="2800" dirty="0">
                <a:latin typeface="Book Antiqua" panose="02040602050305030304" pitchFamily="18" charset="0"/>
              </a:rPr>
            </a:br>
            <a:r>
              <a:rPr lang="en-US" sz="2800" dirty="0">
                <a:latin typeface="Book Antiqua" panose="02040602050305030304" pitchFamily="18" charset="0"/>
              </a:rPr>
              <a:t>D) None of the mentioned</a:t>
            </a:r>
            <a:br>
              <a:rPr lang="en-US" sz="2800" dirty="0">
                <a:latin typeface="Book Antiqua" panose="02040602050305030304" pitchFamily="18" charset="0"/>
              </a:rPr>
            </a:br>
            <a:r>
              <a:rPr lang="en-US" sz="2800" dirty="0">
                <a:latin typeface="Book Antiqua" panose="02040602050305030304" pitchFamily="18" charset="0"/>
              </a:rPr>
              <a:t>Answer: A</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371377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992460" y="1437714"/>
            <a:ext cx="12725400" cy="5183232"/>
          </a:xfrm>
        </p:spPr>
        <p:txBody>
          <a:bodyPr/>
          <a:lstStyle/>
          <a:p>
            <a:pPr marL="457200" indent="-457200">
              <a:buFont typeface="Wingdings" panose="05000000000000000000" pitchFamily="2" charset="2"/>
              <a:buChar char="Ø"/>
            </a:pPr>
            <a:r>
              <a:rPr lang="en-US" sz="2800" dirty="0"/>
              <a:t>It refers to how various nodes, devices, and connections on your network are </a:t>
            </a:r>
            <a:r>
              <a:rPr lang="en-US" sz="2800" u="sng" dirty="0"/>
              <a:t>physically or logically arranged.</a:t>
            </a:r>
          </a:p>
          <a:p>
            <a:pPr marL="0" indent="0" algn="just">
              <a:buNone/>
            </a:pPr>
            <a:endParaRPr lang="en-US" b="1" dirty="0">
              <a:solidFill>
                <a:schemeClr val="accent6">
                  <a:lumMod val="50000"/>
                </a:schemeClr>
              </a:solidFill>
            </a:endParaRPr>
          </a:p>
          <a:p>
            <a:pPr marL="0" indent="0" algn="just">
              <a:buNone/>
            </a:pPr>
            <a:r>
              <a:rPr lang="en-US" b="1" dirty="0">
                <a:solidFill>
                  <a:srgbClr val="FF0000"/>
                </a:solidFill>
              </a:rPr>
              <a:t>There are two approaches to network topology: </a:t>
            </a:r>
            <a:r>
              <a:rPr lang="en-US" dirty="0"/>
              <a:t>physical and logical.</a:t>
            </a:r>
          </a:p>
          <a:p>
            <a:pPr marL="457200" indent="-457200" algn="just">
              <a:buFont typeface="Wingdings" panose="05000000000000000000" pitchFamily="2" charset="2"/>
              <a:buChar char="Ø"/>
            </a:pPr>
            <a:r>
              <a:rPr lang="en-US" sz="2800" dirty="0">
                <a:solidFill>
                  <a:srgbClr val="FF0000"/>
                </a:solidFill>
              </a:rPr>
              <a:t>Physical network topology:</a:t>
            </a:r>
            <a:r>
              <a:rPr lang="en-US" sz="2800" dirty="0"/>
              <a:t> </a:t>
            </a:r>
            <a:r>
              <a:rPr lang="en-US" sz="2800" u="sng" dirty="0"/>
              <a:t>the actual connections</a:t>
            </a:r>
            <a:r>
              <a:rPr lang="en-US" sz="2800" b="1" dirty="0"/>
              <a:t> </a:t>
            </a:r>
            <a:r>
              <a:rPr lang="en-US" sz="2800" dirty="0"/>
              <a:t>(wires, cables, etc.) of how the network is arranged. </a:t>
            </a:r>
          </a:p>
          <a:p>
            <a:pPr marL="457200" indent="-457200" algn="just">
              <a:buFont typeface="Wingdings" panose="05000000000000000000" pitchFamily="2" charset="2"/>
              <a:buChar char="Ø"/>
            </a:pPr>
            <a:r>
              <a:rPr lang="en-IN" sz="2800" dirty="0">
                <a:solidFill>
                  <a:srgbClr val="FF0000"/>
                </a:solidFill>
              </a:rPr>
              <a:t>Logical network topology: </a:t>
            </a:r>
            <a:r>
              <a:rPr lang="en-US" sz="2800" dirty="0"/>
              <a:t>understanding of </a:t>
            </a:r>
            <a:r>
              <a:rPr lang="en-US" sz="2800" u="sng" dirty="0"/>
              <a:t>how and why the network is arranged</a:t>
            </a:r>
          </a:p>
          <a:p>
            <a:pPr marL="457200" indent="-457200" algn="just">
              <a:buFont typeface="Wingdings" panose="05000000000000000000" pitchFamily="2" charset="2"/>
              <a:buChar char="§"/>
            </a:pPr>
            <a:r>
              <a:rPr lang="en-US" sz="2800" dirty="0"/>
              <a:t> how data moves through it.</a:t>
            </a:r>
            <a:endParaRPr lang="en-IN" sz="2800" dirty="0"/>
          </a:p>
        </p:txBody>
      </p:sp>
      <p:sp>
        <p:nvSpPr>
          <p:cNvPr id="4" name="Title 3"/>
          <p:cNvSpPr>
            <a:spLocks noGrp="1"/>
          </p:cNvSpPr>
          <p:nvPr>
            <p:ph type="title"/>
          </p:nvPr>
        </p:nvSpPr>
        <p:spPr>
          <a:xfrm>
            <a:off x="685800" y="304800"/>
            <a:ext cx="13338720" cy="1201457"/>
          </a:xfrm>
        </p:spPr>
        <p:txBody>
          <a:bodyPr/>
          <a:lstStyle/>
          <a:p>
            <a:r>
              <a:rPr lang="en-IN" sz="2800" b="1" u="sng" dirty="0">
                <a:solidFill>
                  <a:srgbClr val="3366CC"/>
                </a:solidFill>
              </a:rPr>
              <a:t>Network</a:t>
            </a:r>
            <a:r>
              <a:rPr lang="en-IN" sz="2800" b="1" u="sng" dirty="0">
                <a:solidFill>
                  <a:srgbClr val="3366CC"/>
                </a:solidFill>
                <a:latin typeface="Book Antiqua" panose="02040602050305030304" pitchFamily="18" charset="0"/>
              </a:rPr>
              <a:t> Topology:  </a:t>
            </a:r>
            <a:br>
              <a:rPr lang="en-IN" sz="2800" b="1" dirty="0">
                <a:solidFill>
                  <a:srgbClr val="00B0F0"/>
                </a:solidFill>
                <a:latin typeface="Book Antiqua" panose="02040602050305030304" pitchFamily="18" charset="0"/>
              </a:rPr>
            </a:br>
            <a:endParaRPr lang="en-IN" sz="2800" cap="none" dirty="0">
              <a:latin typeface="Book Antiqua" panose="02040602050305030304" pitchFamily="18" charset="0"/>
            </a:endParaRPr>
          </a:p>
        </p:txBody>
      </p:sp>
    </p:spTree>
    <p:extLst>
      <p:ext uri="{BB962C8B-B14F-4D97-AF65-F5344CB8AC3E}">
        <p14:creationId xmlns:p14="http://schemas.microsoft.com/office/powerpoint/2010/main" val="350829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5:</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143000" y="1480785"/>
            <a:ext cx="13639800" cy="6555641"/>
          </a:xfrm>
          <a:prstGeom prst="rect">
            <a:avLst/>
          </a:prstGeom>
        </p:spPr>
        <p:txBody>
          <a:bodyPr wrap="square">
            <a:spAutoFit/>
          </a:bodyPr>
          <a:lstStyle/>
          <a:p>
            <a:r>
              <a:rPr lang="en-US" sz="2800" dirty="0">
                <a:solidFill>
                  <a:srgbClr val="333333"/>
                </a:solidFill>
                <a:latin typeface="Book Antiqua" panose="02040602050305030304" pitchFamily="18" charset="0"/>
              </a:rPr>
              <a:t>5) </a:t>
            </a:r>
            <a:r>
              <a:rPr lang="en-US" sz="2800" dirty="0">
                <a:latin typeface="Book Antiqua" panose="02040602050305030304" pitchFamily="18" charset="0"/>
              </a:rPr>
              <a:t>Which of the following is an application layer service?</a:t>
            </a:r>
            <a:br>
              <a:rPr lang="en-US" sz="2800" dirty="0">
                <a:latin typeface="Book Antiqua" panose="02040602050305030304" pitchFamily="18" charset="0"/>
              </a:rPr>
            </a:br>
            <a:r>
              <a:rPr lang="en-US" sz="2800" dirty="0">
                <a:latin typeface="Book Antiqua" panose="02040602050305030304" pitchFamily="18" charset="0"/>
              </a:rPr>
              <a:t>A) Network virtual terminal</a:t>
            </a:r>
            <a:br>
              <a:rPr lang="en-US" sz="2800" dirty="0">
                <a:latin typeface="Book Antiqua" panose="02040602050305030304" pitchFamily="18" charset="0"/>
              </a:rPr>
            </a:br>
            <a:r>
              <a:rPr lang="en-US" sz="2800" dirty="0">
                <a:latin typeface="Book Antiqua" panose="02040602050305030304" pitchFamily="18" charset="0"/>
              </a:rPr>
              <a:t>B) File transfer, access, and management</a:t>
            </a:r>
            <a:br>
              <a:rPr lang="en-US" sz="2800" dirty="0">
                <a:latin typeface="Book Antiqua" panose="02040602050305030304" pitchFamily="18" charset="0"/>
              </a:rPr>
            </a:br>
            <a:r>
              <a:rPr lang="en-US" sz="2800" dirty="0">
                <a:latin typeface="Book Antiqua" panose="02040602050305030304" pitchFamily="18" charset="0"/>
              </a:rPr>
              <a:t>C) Mail service</a:t>
            </a:r>
            <a:br>
              <a:rPr lang="en-US" sz="2800" dirty="0">
                <a:latin typeface="Book Antiqua" panose="02040602050305030304" pitchFamily="18" charset="0"/>
              </a:rPr>
            </a:br>
            <a:r>
              <a:rPr lang="en-US" sz="2800" dirty="0">
                <a:latin typeface="Book Antiqua" panose="02040602050305030304" pitchFamily="18" charset="0"/>
              </a:rPr>
              <a:t>D) All of the mentioned</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r>
              <a:rPr lang="en-US" sz="2800" b="1" dirty="0">
                <a:latin typeface="Book Antiqua" panose="02040602050305030304" pitchFamily="18" charset="0"/>
              </a:rPr>
              <a:t>6) </a:t>
            </a:r>
            <a:r>
              <a:rPr lang="en-US" sz="2800" dirty="0">
                <a:latin typeface="Book Antiqua" panose="02040602050305030304" pitchFamily="18" charset="0"/>
              </a:rPr>
              <a:t>Transport services available to applications in one or another form _________</a:t>
            </a:r>
            <a:br>
              <a:rPr lang="en-US" sz="2800" dirty="0">
                <a:latin typeface="Book Antiqua" panose="02040602050305030304" pitchFamily="18" charset="0"/>
              </a:rPr>
            </a:br>
            <a:r>
              <a:rPr lang="en-US" sz="2800" dirty="0">
                <a:latin typeface="Book Antiqua" panose="02040602050305030304" pitchFamily="18" charset="0"/>
              </a:rPr>
              <a:t>A) Reliable data transfer</a:t>
            </a:r>
            <a:br>
              <a:rPr lang="en-US" sz="2800" dirty="0">
                <a:latin typeface="Book Antiqua" panose="02040602050305030304" pitchFamily="18" charset="0"/>
              </a:rPr>
            </a:br>
            <a:r>
              <a:rPr lang="en-US" sz="2800" dirty="0">
                <a:latin typeface="Book Antiqua" panose="02040602050305030304" pitchFamily="18" charset="0"/>
              </a:rPr>
              <a:t>B) Timing</a:t>
            </a:r>
            <a:br>
              <a:rPr lang="en-US" sz="2800" dirty="0">
                <a:latin typeface="Book Antiqua" panose="02040602050305030304" pitchFamily="18" charset="0"/>
              </a:rPr>
            </a:br>
            <a:r>
              <a:rPr lang="en-US" sz="2800" dirty="0">
                <a:latin typeface="Book Antiqua" panose="02040602050305030304" pitchFamily="18" charset="0"/>
              </a:rPr>
              <a:t>C) Security</a:t>
            </a:r>
            <a:br>
              <a:rPr lang="en-US" sz="2800" dirty="0">
                <a:latin typeface="Book Antiqua" panose="02040602050305030304" pitchFamily="18" charset="0"/>
              </a:rPr>
            </a:br>
            <a:r>
              <a:rPr lang="en-US" sz="2800" dirty="0">
                <a:latin typeface="Book Antiqua" panose="02040602050305030304" pitchFamily="18" charset="0"/>
              </a:rPr>
              <a:t>D) All of the mentioned</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1948747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1066800"/>
            <a:ext cx="7315200" cy="3768211"/>
          </a:xfrm>
          <a:prstGeom prst="rect">
            <a:avLst/>
          </a:prstGeom>
        </p:spPr>
        <p:txBody>
          <a:bodyPr>
            <a:spAutoFit/>
          </a:bodyPr>
          <a:lstStyle/>
          <a:p>
            <a:pPr>
              <a:lnSpc>
                <a:spcPct val="107000"/>
              </a:lnSpc>
              <a:spcAft>
                <a:spcPts val="800"/>
              </a:spcAft>
              <a:tabLst>
                <a:tab pos="457200" algn="l"/>
              </a:tabLst>
            </a:pPr>
            <a:r>
              <a:rPr lang="en-IN"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a:t>
            </a:r>
            <a:endParaRPr lang="en-IN" sz="3200" b="1"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gn="just">
              <a:lnSpc>
                <a:spcPct val="150000"/>
              </a:lnSpc>
              <a:buFont typeface="Wingdings" panose="05000000000000000000" pitchFamily="2" charset="2"/>
              <a:buChar char="Ø"/>
            </a:pPr>
            <a:r>
              <a:rPr lang="en-IN" sz="2800" dirty="0">
                <a:latin typeface="Book Antiqua" panose="02040602050305030304" pitchFamily="18" charset="0"/>
              </a:rPr>
              <a:t>OSI Model </a:t>
            </a:r>
          </a:p>
          <a:p>
            <a:pPr marL="1110212" lvl="1" indent="-457200" algn="just">
              <a:lnSpc>
                <a:spcPct val="150000"/>
              </a:lnSpc>
              <a:buFont typeface="Wingdings" panose="05000000000000000000" pitchFamily="2" charset="2"/>
              <a:buChar char="q"/>
            </a:pPr>
            <a:r>
              <a:rPr lang="en-IN" sz="2800" dirty="0">
                <a:latin typeface="Book Antiqua" panose="02040602050305030304" pitchFamily="18" charset="0"/>
              </a:rPr>
              <a:t>Application Layer</a:t>
            </a:r>
          </a:p>
          <a:p>
            <a:pPr marL="1110212" lvl="1" indent="-457200">
              <a:lnSpc>
                <a:spcPct val="150000"/>
              </a:lnSpc>
              <a:buFont typeface="Wingdings" panose="05000000000000000000" pitchFamily="2" charset="2"/>
              <a:buChar char="q"/>
            </a:pPr>
            <a:r>
              <a:rPr lang="en-IN" sz="2800" dirty="0">
                <a:latin typeface="Book Antiqua" panose="02040602050305030304" pitchFamily="18" charset="0"/>
              </a:rPr>
              <a:t>Presentation layer </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1110212" lvl="1" indent="-457200">
              <a:lnSpc>
                <a:spcPct val="150000"/>
              </a:lnSpc>
              <a:buFont typeface="Wingdings" panose="05000000000000000000" pitchFamily="2" charset="2"/>
              <a:buChar char="q"/>
            </a:pPr>
            <a:r>
              <a:rPr lang="en-IN" sz="2800" dirty="0">
                <a:latin typeface="Book Antiqua" panose="02040602050305030304" pitchFamily="18" charset="0"/>
              </a:rPr>
              <a:t>Session Layer </a:t>
            </a:r>
            <a:endParaRPr lang="en-US" sz="2800"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p:txBody>
      </p:sp>
    </p:spTree>
    <p:extLst>
      <p:ext uri="{BB962C8B-B14F-4D97-AF65-F5344CB8AC3E}">
        <p14:creationId xmlns:p14="http://schemas.microsoft.com/office/powerpoint/2010/main" val="5828580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81000"/>
            <a:ext cx="7454312" cy="1005842"/>
          </a:xfrm>
        </p:spPr>
        <p:txBody>
          <a:bodyPr/>
          <a:lstStyle/>
          <a:p>
            <a:r>
              <a:rPr lang="en-IN" sz="3200" b="1" dirty="0">
                <a:latin typeface="Book Antiqua" panose="02040602050305030304" pitchFamily="18" charset="0"/>
              </a:rPr>
              <a:t>Lecture 6</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901112" y="1386842"/>
            <a:ext cx="7315200" cy="4200061"/>
          </a:xfrm>
          <a:prstGeom prst="rect">
            <a:avLst/>
          </a:prstGeom>
        </p:spPr>
        <p:txBody>
          <a:bodyPr>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gn="just">
              <a:lnSpc>
                <a:spcPct val="150000"/>
              </a:lnSpc>
              <a:buFont typeface="Wingdings" panose="05000000000000000000" pitchFamily="2" charset="2"/>
              <a:buChar char="Ø"/>
            </a:pPr>
            <a:r>
              <a:rPr lang="en-IN" sz="2800" dirty="0">
                <a:latin typeface="Book Antiqua" panose="02040602050305030304" pitchFamily="18" charset="0"/>
              </a:rPr>
              <a:t>OSI Model </a:t>
            </a:r>
          </a:p>
          <a:p>
            <a:pPr marL="1110212" lvl="1" indent="-457200" algn="just">
              <a:lnSpc>
                <a:spcPct val="150000"/>
              </a:lnSpc>
              <a:buFont typeface="Wingdings" panose="05000000000000000000" pitchFamily="2" charset="2"/>
              <a:buChar char="q"/>
            </a:pPr>
            <a:r>
              <a:rPr lang="en-IN" sz="2800" dirty="0">
                <a:latin typeface="Book Antiqua" panose="02040602050305030304" pitchFamily="18" charset="0"/>
              </a:rPr>
              <a:t>Application Layer</a:t>
            </a:r>
          </a:p>
          <a:p>
            <a:pPr marL="1110212" lvl="1" indent="-457200">
              <a:lnSpc>
                <a:spcPct val="150000"/>
              </a:lnSpc>
              <a:buFont typeface="Wingdings" panose="05000000000000000000" pitchFamily="2" charset="2"/>
              <a:buChar char="q"/>
            </a:pPr>
            <a:r>
              <a:rPr lang="en-IN" sz="2800" dirty="0">
                <a:latin typeface="Book Antiqua" panose="02040602050305030304" pitchFamily="18" charset="0"/>
              </a:rPr>
              <a:t>Presentation layer </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1110212" lvl="1" indent="-457200">
              <a:lnSpc>
                <a:spcPct val="150000"/>
              </a:lnSpc>
              <a:buFont typeface="Wingdings" panose="05000000000000000000" pitchFamily="2" charset="2"/>
              <a:buChar char="q"/>
            </a:pPr>
            <a:r>
              <a:rPr lang="en-IN" sz="2800" dirty="0">
                <a:latin typeface="Book Antiqua" panose="02040602050305030304" pitchFamily="18" charset="0"/>
              </a:rPr>
              <a:t>Session Layer </a:t>
            </a:r>
            <a:endParaRPr lang="en-US" sz="2800"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tabLst>
                <a:tab pos="457200" algn="l"/>
              </a:tabLst>
            </a:pPr>
            <a:endParaRPr lang="en-IN"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386842"/>
            <a:ext cx="7315200" cy="3371436"/>
          </a:xfrm>
          <a:prstGeom prst="rect">
            <a:avLst/>
          </a:prstGeom>
        </p:spPr>
        <p:txBody>
          <a:bodyPr>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OSI Model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Transport Layer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Network Layer</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 </a:t>
            </a: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91211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6:</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143000" y="1480785"/>
            <a:ext cx="13639800" cy="6555641"/>
          </a:xfrm>
          <a:prstGeom prst="rect">
            <a:avLst/>
          </a:prstGeom>
        </p:spPr>
        <p:txBody>
          <a:bodyPr wrap="square">
            <a:spAutoFit/>
          </a:bodyPr>
          <a:lstStyle/>
          <a:p>
            <a:r>
              <a:rPr lang="en-US" sz="2800" dirty="0">
                <a:solidFill>
                  <a:srgbClr val="333333"/>
                </a:solidFill>
                <a:latin typeface="Book Antiqua" panose="02040602050305030304" pitchFamily="18" charset="0"/>
              </a:rPr>
              <a:t>1) </a:t>
            </a:r>
            <a:r>
              <a:rPr lang="en-US" sz="2800" dirty="0">
                <a:latin typeface="Book Antiqua" panose="02040602050305030304" pitchFamily="18" charset="0"/>
              </a:rPr>
              <a:t>The network layer is concerned with __________ of data.</a:t>
            </a:r>
            <a:br>
              <a:rPr lang="en-US" sz="2800" dirty="0">
                <a:latin typeface="Book Antiqua" panose="02040602050305030304" pitchFamily="18" charset="0"/>
              </a:rPr>
            </a:br>
            <a:r>
              <a:rPr lang="en-US" sz="2800" dirty="0">
                <a:latin typeface="Book Antiqua" panose="02040602050305030304" pitchFamily="18" charset="0"/>
              </a:rPr>
              <a:t>A) bits</a:t>
            </a:r>
            <a:br>
              <a:rPr lang="en-US" sz="2800" dirty="0">
                <a:latin typeface="Book Antiqua" panose="02040602050305030304" pitchFamily="18" charset="0"/>
              </a:rPr>
            </a:br>
            <a:r>
              <a:rPr lang="en-US" sz="2800" dirty="0">
                <a:latin typeface="Book Antiqua" panose="02040602050305030304" pitchFamily="18" charset="0"/>
              </a:rPr>
              <a:t>B) frames</a:t>
            </a:r>
            <a:br>
              <a:rPr lang="en-US" sz="2800" dirty="0">
                <a:latin typeface="Book Antiqua" panose="02040602050305030304" pitchFamily="18" charset="0"/>
              </a:rPr>
            </a:br>
            <a:r>
              <a:rPr lang="en-US" sz="2800" dirty="0">
                <a:latin typeface="Book Antiqua" panose="02040602050305030304" pitchFamily="18" charset="0"/>
              </a:rPr>
              <a:t>C) packets</a:t>
            </a:r>
            <a:br>
              <a:rPr lang="en-US" sz="2800" dirty="0">
                <a:latin typeface="Book Antiqua" panose="02040602050305030304" pitchFamily="18" charset="0"/>
              </a:rPr>
            </a:br>
            <a:r>
              <a:rPr lang="en-US" sz="2800" dirty="0">
                <a:latin typeface="Book Antiqua" panose="02040602050305030304" pitchFamily="18" charset="0"/>
              </a:rPr>
              <a:t>D) bytes</a:t>
            </a:r>
            <a:br>
              <a:rPr lang="en-US" sz="2800" dirty="0">
                <a:latin typeface="Book Antiqua" panose="02040602050305030304" pitchFamily="18" charset="0"/>
              </a:rPr>
            </a:br>
            <a:r>
              <a:rPr lang="en-US" sz="2800" dirty="0">
                <a:latin typeface="Book Antiqua" panose="02040602050305030304" pitchFamily="18" charset="0"/>
              </a:rPr>
              <a:t>Answer: C</a:t>
            </a:r>
          </a:p>
          <a:p>
            <a:endParaRPr lang="en-US" sz="2800" dirty="0">
              <a:latin typeface="Book Antiqua" panose="02040602050305030304" pitchFamily="18" charset="0"/>
            </a:endParaRPr>
          </a:p>
          <a:p>
            <a:r>
              <a:rPr lang="en-US" sz="2800" b="1" dirty="0">
                <a:latin typeface="Book Antiqua" panose="02040602050305030304" pitchFamily="18" charset="0"/>
              </a:rPr>
              <a:t>2) </a:t>
            </a:r>
            <a:r>
              <a:rPr lang="en-IN" sz="2800" dirty="0">
                <a:latin typeface="Book Antiqua" panose="02040602050305030304" pitchFamily="18" charset="0"/>
              </a:rPr>
              <a:t>The network layer protocol for internet is __________</a:t>
            </a:r>
            <a:br>
              <a:rPr lang="en-IN" sz="2800" dirty="0">
                <a:latin typeface="Book Antiqua" panose="02040602050305030304" pitchFamily="18" charset="0"/>
              </a:rPr>
            </a:br>
            <a:r>
              <a:rPr lang="en-IN" sz="2800" dirty="0">
                <a:latin typeface="Book Antiqua" panose="02040602050305030304" pitchFamily="18" charset="0"/>
              </a:rPr>
              <a:t>A) </a:t>
            </a:r>
            <a:r>
              <a:rPr lang="en-IN" sz="2800" dirty="0" err="1">
                <a:latin typeface="Book Antiqua" panose="02040602050305030304" pitchFamily="18" charset="0"/>
              </a:rPr>
              <a:t>ethernet</a:t>
            </a:r>
            <a:br>
              <a:rPr lang="en-IN" sz="2800" dirty="0">
                <a:latin typeface="Book Antiqua" panose="02040602050305030304" pitchFamily="18" charset="0"/>
              </a:rPr>
            </a:br>
            <a:r>
              <a:rPr lang="en-IN" sz="2800" dirty="0">
                <a:latin typeface="Book Antiqua" panose="02040602050305030304" pitchFamily="18" charset="0"/>
              </a:rPr>
              <a:t>B) internet protocol</a:t>
            </a:r>
            <a:br>
              <a:rPr lang="en-IN" sz="2800" dirty="0">
                <a:latin typeface="Book Antiqua" panose="02040602050305030304" pitchFamily="18" charset="0"/>
              </a:rPr>
            </a:br>
            <a:r>
              <a:rPr lang="en-IN" sz="2800" dirty="0">
                <a:latin typeface="Book Antiqua" panose="02040602050305030304" pitchFamily="18" charset="0"/>
              </a:rPr>
              <a:t>C) hypertext transfer protocol</a:t>
            </a:r>
            <a:br>
              <a:rPr lang="en-IN" sz="2800" dirty="0">
                <a:latin typeface="Book Antiqua" panose="02040602050305030304" pitchFamily="18" charset="0"/>
              </a:rPr>
            </a:br>
            <a:r>
              <a:rPr lang="en-IN" sz="2800" dirty="0">
                <a:latin typeface="Book Antiqua" panose="02040602050305030304" pitchFamily="18" charset="0"/>
              </a:rPr>
              <a:t>D) file transfer protocol</a:t>
            </a:r>
            <a:br>
              <a:rPr lang="en-IN" sz="2800" dirty="0">
                <a:latin typeface="Book Antiqua" panose="02040602050305030304" pitchFamily="18" charset="0"/>
              </a:rPr>
            </a:br>
            <a:r>
              <a:rPr lang="en-IN" sz="2800" dirty="0">
                <a:latin typeface="Book Antiqua" panose="02040602050305030304" pitchFamily="18" charset="0"/>
              </a:rPr>
              <a:t>Answer: B</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16624136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6:</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6986528"/>
          </a:xfrm>
          <a:prstGeom prst="rect">
            <a:avLst/>
          </a:prstGeom>
        </p:spPr>
        <p:txBody>
          <a:bodyPr wrap="square">
            <a:spAutoFit/>
          </a:bodyPr>
          <a:lstStyle/>
          <a:p>
            <a:r>
              <a:rPr lang="en-US" sz="2800" dirty="0">
                <a:solidFill>
                  <a:srgbClr val="333333"/>
                </a:solidFill>
                <a:latin typeface="Book Antiqua" panose="02040602050305030304" pitchFamily="18" charset="0"/>
              </a:rPr>
              <a:t>3) </a:t>
            </a:r>
            <a:r>
              <a:rPr lang="en-US" sz="2800" dirty="0">
                <a:latin typeface="Book Antiqua" panose="02040602050305030304" pitchFamily="18" charset="0"/>
              </a:rPr>
              <a:t>ICMP is primarily used for __________</a:t>
            </a:r>
            <a:br>
              <a:rPr lang="en-US" sz="2800" dirty="0">
                <a:latin typeface="Book Antiqua" panose="02040602050305030304" pitchFamily="18" charset="0"/>
              </a:rPr>
            </a:br>
            <a:r>
              <a:rPr lang="en-US" sz="2800" dirty="0">
                <a:latin typeface="Book Antiqua" panose="02040602050305030304" pitchFamily="18" charset="0"/>
              </a:rPr>
              <a:t>A) error and diagnostic functions</a:t>
            </a:r>
            <a:br>
              <a:rPr lang="en-US" sz="2800" dirty="0">
                <a:latin typeface="Book Antiqua" panose="02040602050305030304" pitchFamily="18" charset="0"/>
              </a:rPr>
            </a:br>
            <a:r>
              <a:rPr lang="en-US" sz="2800" dirty="0">
                <a:latin typeface="Book Antiqua" panose="02040602050305030304" pitchFamily="18" charset="0"/>
              </a:rPr>
              <a:t>B) addressing</a:t>
            </a:r>
            <a:br>
              <a:rPr lang="en-US" sz="2800" dirty="0">
                <a:latin typeface="Book Antiqua" panose="02040602050305030304" pitchFamily="18" charset="0"/>
              </a:rPr>
            </a:br>
            <a:r>
              <a:rPr lang="en-US" sz="2800" dirty="0">
                <a:latin typeface="Book Antiqua" panose="02040602050305030304" pitchFamily="18" charset="0"/>
              </a:rPr>
              <a:t>C) forwarding</a:t>
            </a:r>
            <a:br>
              <a:rPr lang="en-US" sz="2800" dirty="0">
                <a:latin typeface="Book Antiqua" panose="02040602050305030304" pitchFamily="18" charset="0"/>
              </a:rPr>
            </a:br>
            <a:r>
              <a:rPr lang="en-US" sz="2800" dirty="0">
                <a:latin typeface="Book Antiqua" panose="02040602050305030304" pitchFamily="18" charset="0"/>
              </a:rPr>
              <a:t>D) routing</a:t>
            </a:r>
            <a:br>
              <a:rPr lang="en-US" sz="2800" dirty="0">
                <a:latin typeface="Book Antiqua" panose="02040602050305030304" pitchFamily="18" charset="0"/>
              </a:rPr>
            </a:br>
            <a:r>
              <a:rPr lang="en-US" sz="2800" dirty="0">
                <a:latin typeface="Book Antiqua" panose="02040602050305030304" pitchFamily="18" charset="0"/>
              </a:rPr>
              <a:t>Answer: A</a:t>
            </a:r>
          </a:p>
          <a:p>
            <a:endParaRPr lang="en-US" sz="2800" dirty="0">
              <a:latin typeface="Book Antiqua" panose="02040602050305030304" pitchFamily="18" charset="0"/>
            </a:endParaRPr>
          </a:p>
          <a:p>
            <a:r>
              <a:rPr lang="en-US" sz="2800" dirty="0">
                <a:latin typeface="Book Antiqua" panose="02040602050305030304" pitchFamily="18" charset="0"/>
              </a:rPr>
              <a:t>4) An endpoint of an inter-process communication flow across a computer network is called __________</a:t>
            </a:r>
            <a:br>
              <a:rPr lang="en-US" sz="2800" dirty="0">
                <a:latin typeface="Book Antiqua" panose="02040602050305030304" pitchFamily="18" charset="0"/>
              </a:rPr>
            </a:br>
            <a:r>
              <a:rPr lang="en-US" sz="2800" dirty="0">
                <a:latin typeface="Book Antiqua" panose="02040602050305030304" pitchFamily="18" charset="0"/>
              </a:rPr>
              <a:t>A) socket</a:t>
            </a:r>
            <a:br>
              <a:rPr lang="en-US" sz="2800" dirty="0">
                <a:latin typeface="Book Antiqua" panose="02040602050305030304" pitchFamily="18" charset="0"/>
              </a:rPr>
            </a:br>
            <a:r>
              <a:rPr lang="en-US" sz="2800" dirty="0">
                <a:latin typeface="Book Antiqua" panose="02040602050305030304" pitchFamily="18" charset="0"/>
              </a:rPr>
              <a:t>B) pipe</a:t>
            </a:r>
            <a:br>
              <a:rPr lang="en-US" sz="2800" dirty="0">
                <a:latin typeface="Book Antiqua" panose="02040602050305030304" pitchFamily="18" charset="0"/>
              </a:rPr>
            </a:br>
            <a:r>
              <a:rPr lang="en-US" sz="2800" dirty="0">
                <a:latin typeface="Book Antiqua" panose="02040602050305030304" pitchFamily="18" charset="0"/>
              </a:rPr>
              <a:t>C) port</a:t>
            </a:r>
            <a:br>
              <a:rPr lang="en-US" sz="2800" dirty="0">
                <a:latin typeface="Book Antiqua" panose="02040602050305030304" pitchFamily="18" charset="0"/>
              </a:rPr>
            </a:br>
            <a:r>
              <a:rPr lang="en-US" sz="2800" dirty="0">
                <a:latin typeface="Book Antiqua" panose="02040602050305030304" pitchFamily="18" charset="0"/>
              </a:rPr>
              <a:t>D) machine</a:t>
            </a:r>
            <a:br>
              <a:rPr lang="en-US" sz="2800" dirty="0">
                <a:latin typeface="Book Antiqua" panose="02040602050305030304" pitchFamily="18" charset="0"/>
              </a:rPr>
            </a:br>
            <a:r>
              <a:rPr lang="en-US" sz="2800" dirty="0">
                <a:latin typeface="Book Antiqua" panose="02040602050305030304" pitchFamily="18" charset="0"/>
              </a:rPr>
              <a:t>Answer: A</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4741572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6:</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914400" y="1752600"/>
            <a:ext cx="13335000" cy="3970318"/>
          </a:xfrm>
          <a:prstGeom prst="rect">
            <a:avLst/>
          </a:prstGeom>
        </p:spPr>
        <p:txBody>
          <a:bodyPr wrap="square">
            <a:spAutoFit/>
          </a:bodyPr>
          <a:lstStyle/>
          <a:p>
            <a:r>
              <a:rPr lang="en-US" sz="2800" dirty="0">
                <a:solidFill>
                  <a:srgbClr val="333333"/>
                </a:solidFill>
                <a:latin typeface="Book Antiqua" panose="02040602050305030304" pitchFamily="18" charset="0"/>
              </a:rPr>
              <a:t>5) </a:t>
            </a:r>
            <a:r>
              <a:rPr lang="en-US" sz="2800" dirty="0">
                <a:latin typeface="Book Antiqua" panose="02040602050305030304" pitchFamily="18" charset="0"/>
              </a:rPr>
              <a:t>Transport layer protocols deals with ____________</a:t>
            </a:r>
            <a:br>
              <a:rPr lang="en-US" sz="2800" dirty="0">
                <a:latin typeface="Book Antiqua" panose="02040602050305030304" pitchFamily="18" charset="0"/>
              </a:rPr>
            </a:br>
            <a:r>
              <a:rPr lang="en-US" sz="2800" dirty="0">
                <a:latin typeface="Book Antiqua" panose="02040602050305030304" pitchFamily="18" charset="0"/>
              </a:rPr>
              <a:t>A) application to application communication</a:t>
            </a:r>
            <a:br>
              <a:rPr lang="en-US" sz="2800" dirty="0">
                <a:latin typeface="Book Antiqua" panose="02040602050305030304" pitchFamily="18" charset="0"/>
              </a:rPr>
            </a:br>
            <a:r>
              <a:rPr lang="en-US" sz="2800" dirty="0">
                <a:latin typeface="Book Antiqua" panose="02040602050305030304" pitchFamily="18" charset="0"/>
              </a:rPr>
              <a:t>B) process to process communication</a:t>
            </a:r>
            <a:br>
              <a:rPr lang="en-US" sz="2800" dirty="0">
                <a:latin typeface="Book Antiqua" panose="02040602050305030304" pitchFamily="18" charset="0"/>
              </a:rPr>
            </a:br>
            <a:r>
              <a:rPr lang="en-US" sz="2800" dirty="0">
                <a:latin typeface="Book Antiqua" panose="02040602050305030304" pitchFamily="18" charset="0"/>
              </a:rPr>
              <a:t>C) node to node communication</a:t>
            </a:r>
            <a:br>
              <a:rPr lang="en-US" sz="2800" dirty="0">
                <a:latin typeface="Book Antiqua" panose="02040602050305030304" pitchFamily="18" charset="0"/>
              </a:rPr>
            </a:br>
            <a:r>
              <a:rPr lang="en-US" sz="2800" dirty="0">
                <a:latin typeface="Book Antiqua" panose="02040602050305030304" pitchFamily="18" charset="0"/>
              </a:rPr>
              <a:t>D) man to man communication</a:t>
            </a:r>
            <a:br>
              <a:rPr lang="en-US" sz="2800" dirty="0">
                <a:latin typeface="Book Antiqua" panose="02040602050305030304" pitchFamily="18" charset="0"/>
              </a:rPr>
            </a:br>
            <a:r>
              <a:rPr lang="en-US" sz="2800" dirty="0">
                <a:latin typeface="Book Antiqua" panose="02040602050305030304" pitchFamily="18" charset="0"/>
              </a:rPr>
              <a:t>Answer: B</a:t>
            </a:r>
          </a:p>
          <a:p>
            <a:endParaRPr lang="en-US" sz="2800" dirty="0">
              <a:latin typeface="Book Antiqua" panose="02040602050305030304" pitchFamily="18" charset="0"/>
            </a:endParaRP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31437274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838200"/>
            <a:ext cx="7315200" cy="4000967"/>
          </a:xfrm>
          <a:prstGeom prst="rect">
            <a:avLst/>
          </a:prstGeom>
        </p:spPr>
        <p:txBody>
          <a:bodyPr>
            <a:spAutoFit/>
          </a:bodyPr>
          <a:lstStyle/>
          <a:p>
            <a:pPr marL="457200">
              <a:lnSpc>
                <a:spcPct val="107000"/>
              </a:lnSpc>
              <a:spcAft>
                <a:spcPts val="800"/>
              </a:spcAft>
            </a:pPr>
            <a:r>
              <a:rPr lang="en-US"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a:t>
            </a:r>
          </a:p>
          <a:p>
            <a:pPr marL="457200">
              <a:lnSpc>
                <a:spcPct val="107000"/>
              </a:lnSpc>
              <a:spcAft>
                <a:spcPts val="800"/>
              </a:spcAft>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OSI Model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Transport Layer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Network Layer</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 </a:t>
            </a: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84955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81000"/>
            <a:ext cx="7454312" cy="1005842"/>
          </a:xfrm>
        </p:spPr>
        <p:txBody>
          <a:bodyPr/>
          <a:lstStyle/>
          <a:p>
            <a:r>
              <a:rPr lang="en-IN" sz="3200" b="1" dirty="0">
                <a:latin typeface="Book Antiqua" panose="02040602050305030304" pitchFamily="18" charset="0"/>
              </a:rPr>
              <a:t>Lecture 7</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901112" y="1386842"/>
            <a:ext cx="7315200" cy="3305585"/>
          </a:xfrm>
          <a:prstGeom prst="rect">
            <a:avLst/>
          </a:prstGeom>
        </p:spPr>
        <p:txBody>
          <a:bodyPr>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OSI Model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Transport Layer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Network Layer</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 </a:t>
            </a: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tabLst>
                <a:tab pos="457200" algn="l"/>
              </a:tabLst>
            </a:pPr>
            <a:endParaRPr lang="en-IN"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386842"/>
            <a:ext cx="7315200" cy="3371436"/>
          </a:xfrm>
          <a:prstGeom prst="rect">
            <a:avLst/>
          </a:prstGeom>
        </p:spPr>
        <p:txBody>
          <a:bodyPr>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OSI Model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Data Link Layer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Physical Layer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 </a:t>
            </a: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5847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10595519" cy="1005842"/>
          </a:xfrm>
        </p:spPr>
        <p:txBody>
          <a:bodyPr/>
          <a:lstStyle/>
          <a:p>
            <a:r>
              <a:rPr lang="en-US" sz="3200" b="1" dirty="0">
                <a:solidFill>
                  <a:schemeClr val="tx2">
                    <a:lumMod val="60000"/>
                    <a:lumOff val="40000"/>
                  </a:schemeClr>
                </a:solidFill>
              </a:rPr>
              <a:t>Why Is Network Topology Important?</a:t>
            </a:r>
          </a:p>
        </p:txBody>
      </p:sp>
      <p:sp>
        <p:nvSpPr>
          <p:cNvPr id="5" name="Text Placeholder 4"/>
          <p:cNvSpPr>
            <a:spLocks noGrp="1"/>
          </p:cNvSpPr>
          <p:nvPr>
            <p:ph type="body" sz="quarter" idx="17"/>
          </p:nvPr>
        </p:nvSpPr>
        <p:spPr>
          <a:xfrm>
            <a:off x="1371600" y="2057400"/>
            <a:ext cx="11050860" cy="4435060"/>
          </a:xfrm>
          <a:prstGeom prst="rect">
            <a:avLst/>
          </a:prstGeom>
        </p:spPr>
        <p:txBody>
          <a:bodyPr wrap="square">
            <a:spAutoFit/>
          </a:bodyPr>
          <a:lstStyle/>
          <a:p>
            <a:pPr algn="just"/>
            <a:r>
              <a:rPr lang="en-US" sz="2800" dirty="0"/>
              <a:t>How well network functions.</a:t>
            </a:r>
          </a:p>
          <a:p>
            <a:pPr algn="just"/>
            <a:r>
              <a:rPr lang="en-US" sz="2800" dirty="0"/>
              <a:t>Increase performance </a:t>
            </a:r>
          </a:p>
          <a:p>
            <a:pPr algn="just"/>
            <a:r>
              <a:rPr lang="en-US" sz="2800" dirty="0"/>
              <a:t>Easier to locate faults</a:t>
            </a:r>
          </a:p>
          <a:p>
            <a:pPr algn="just"/>
            <a:r>
              <a:rPr lang="en-US" sz="2800" dirty="0"/>
              <a:t>Troubleshoot errors</a:t>
            </a:r>
          </a:p>
          <a:p>
            <a:pPr algn="just"/>
            <a:r>
              <a:rPr lang="en-US" sz="2800" dirty="0"/>
              <a:t>More effectively allocate resources </a:t>
            </a:r>
          </a:p>
          <a:p>
            <a:pPr algn="just"/>
            <a:r>
              <a:rPr lang="en-US" sz="2800" dirty="0"/>
              <a:t>Increase energy and data efficiency</a:t>
            </a:r>
          </a:p>
          <a:p>
            <a:pPr algn="just"/>
            <a:r>
              <a:rPr lang="en-US" sz="2800" dirty="0"/>
              <a:t>Reduce operational and maintenance costs.</a:t>
            </a:r>
            <a:endParaRPr lang="en-US" sz="2800" b="0" i="0" dirty="0">
              <a:effectLst/>
            </a:endParaRPr>
          </a:p>
        </p:txBody>
      </p:sp>
    </p:spTree>
    <p:extLst>
      <p:ext uri="{BB962C8B-B14F-4D97-AF65-F5344CB8AC3E}">
        <p14:creationId xmlns:p14="http://schemas.microsoft.com/office/powerpoint/2010/main" val="423031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1000"/>
                                        <p:tgtEl>
                                          <p:spTgt spid="5">
                                            <p:txEl>
                                              <p:pRg st="2" end="2"/>
                                            </p:txEl>
                                          </p:spTgt>
                                        </p:tgtEl>
                                      </p:cBhvr>
                                    </p:animEffect>
                                    <p:anim calcmode="lin" valueType="num">
                                      <p:cBhvr>
                                        <p:cTn id="2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1000"/>
                                        <p:tgtEl>
                                          <p:spTgt spid="5">
                                            <p:txEl>
                                              <p:pRg st="3" end="3"/>
                                            </p:txEl>
                                          </p:spTgt>
                                        </p:tgtEl>
                                      </p:cBhvr>
                                    </p:animEffect>
                                    <p:anim calcmode="lin" valueType="num">
                                      <p:cBhvr>
                                        <p:cTn id="3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1000"/>
                                        <p:tgtEl>
                                          <p:spTgt spid="5">
                                            <p:txEl>
                                              <p:pRg st="4" end="4"/>
                                            </p:txEl>
                                          </p:spTgt>
                                        </p:tgtEl>
                                      </p:cBhvr>
                                    </p:animEffect>
                                    <p:anim calcmode="lin" valueType="num">
                                      <p:cBhvr>
                                        <p:cTn id="3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1000"/>
                                        <p:tgtEl>
                                          <p:spTgt spid="5">
                                            <p:txEl>
                                              <p:pRg st="5" end="5"/>
                                            </p:txEl>
                                          </p:spTgt>
                                        </p:tgtEl>
                                      </p:cBhvr>
                                    </p:animEffect>
                                    <p:anim calcmode="lin" valueType="num">
                                      <p:cBhvr>
                                        <p:cTn id="44"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819241" y="1511265"/>
            <a:ext cx="13201559" cy="5183232"/>
          </a:xfrm>
        </p:spPr>
        <p:txBody>
          <a:bodyPr/>
          <a:lstStyle/>
          <a:p>
            <a:pPr marL="0" indent="0" fontAlgn="b">
              <a:buNone/>
            </a:pPr>
            <a:r>
              <a:rPr lang="en-US" sz="2800" dirty="0">
                <a:latin typeface="Book Antiqua" panose="02040602050305030304" pitchFamily="18" charset="0"/>
              </a:rPr>
              <a:t>1. One important characteristic of LAN is…</a:t>
            </a:r>
          </a:p>
          <a:p>
            <a:pPr marL="0" indent="0" fontAlgn="b">
              <a:buNone/>
            </a:pPr>
            <a:r>
              <a:rPr lang="en-US" sz="2800" dirty="0">
                <a:latin typeface="Book Antiqua" panose="02040602050305030304" pitchFamily="18" charset="0"/>
              </a:rPr>
              <a:t>(A) parallel transmission                (B) low cast access for low bandwidth channel</a:t>
            </a:r>
          </a:p>
          <a:p>
            <a:pPr marL="0" indent="0" fontAlgn="b">
              <a:buNone/>
            </a:pPr>
            <a:r>
              <a:rPr lang="en-US" sz="2800" dirty="0">
                <a:latin typeface="Book Antiqua" panose="02040602050305030304" pitchFamily="18" charset="0"/>
              </a:rPr>
              <a:t>(C) unlimited expansion                (D) application independent interfaces</a:t>
            </a:r>
          </a:p>
          <a:p>
            <a:pPr marL="0" indent="0" fontAlgn="b">
              <a:buNone/>
            </a:pPr>
            <a:r>
              <a:rPr lang="en-US" sz="2800" dirty="0">
                <a:latin typeface="Book Antiqua" panose="02040602050305030304" pitchFamily="18" charset="0"/>
              </a:rPr>
              <a:t>ANSWER: D</a:t>
            </a:r>
          </a:p>
          <a:p>
            <a:pPr marL="0" indent="0">
              <a:buNone/>
            </a:pPr>
            <a:r>
              <a:rPr lang="en-US" sz="2800" dirty="0">
                <a:latin typeface="Book Antiqua" panose="02040602050305030304" pitchFamily="18" charset="0"/>
              </a:rPr>
              <a:t>2. Communication between a computer and a keyboard involves ______________ transmission.</a:t>
            </a:r>
            <a:br>
              <a:rPr lang="en-US" sz="2800" dirty="0">
                <a:latin typeface="Book Antiqua" panose="02040602050305030304" pitchFamily="18" charset="0"/>
              </a:rPr>
            </a:br>
            <a:r>
              <a:rPr lang="en-US" sz="2800" dirty="0">
                <a:latin typeface="Book Antiqua" panose="02040602050305030304" pitchFamily="18" charset="0"/>
              </a:rPr>
              <a:t>(A) Automatic  (B) Half-duplex  (C ) Full-duplex (D) Simplex</a:t>
            </a:r>
          </a:p>
          <a:p>
            <a:pPr marL="0" indent="0">
              <a:buNone/>
            </a:pPr>
            <a:r>
              <a:rPr lang="en-US" sz="2800" dirty="0">
                <a:latin typeface="Book Antiqua" panose="02040602050305030304" pitchFamily="18" charset="0"/>
              </a:rPr>
              <a:t>ANSWER: D</a:t>
            </a:r>
          </a:p>
          <a:p>
            <a:pPr marL="0" indent="0">
              <a:buNone/>
            </a:pPr>
            <a:endParaRPr lang="en-IN" dirty="0"/>
          </a:p>
        </p:txBody>
      </p:sp>
      <p:sp>
        <p:nvSpPr>
          <p:cNvPr id="4" name="Title 3"/>
          <p:cNvSpPr>
            <a:spLocks noGrp="1"/>
          </p:cNvSpPr>
          <p:nvPr>
            <p:ph type="title"/>
          </p:nvPr>
        </p:nvSpPr>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a:t>
            </a:r>
          </a:p>
        </p:txBody>
      </p:sp>
    </p:spTree>
    <p:extLst>
      <p:ext uri="{BB962C8B-B14F-4D97-AF65-F5344CB8AC3E}">
        <p14:creationId xmlns:p14="http://schemas.microsoft.com/office/powerpoint/2010/main" val="339336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1000"/>
                                        <p:tgtEl>
                                          <p:spTgt spid="2">
                                            <p:txEl>
                                              <p:pRg st="1" end="1"/>
                                            </p:txEl>
                                          </p:spTgt>
                                        </p:tgtEl>
                                      </p:cBhvr>
                                    </p:animEffect>
                                    <p:anim calcmode="lin" valueType="num">
                                      <p:cBhvr>
                                        <p:cTn id="19"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1000"/>
                                        <p:tgtEl>
                                          <p:spTgt spid="2">
                                            <p:txEl>
                                              <p:pRg st="2" end="2"/>
                                            </p:txEl>
                                          </p:spTgt>
                                        </p:tgtEl>
                                      </p:cBhvr>
                                    </p:animEffect>
                                    <p:anim calcmode="lin" valueType="num">
                                      <p:cBhvr>
                                        <p:cTn id="2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1000"/>
                                        <p:tgtEl>
                                          <p:spTgt spid="2">
                                            <p:txEl>
                                              <p:pRg st="3" end="3"/>
                                            </p:txEl>
                                          </p:spTgt>
                                        </p:tgtEl>
                                      </p:cBhvr>
                                    </p:animEffect>
                                    <p:anim calcmode="lin" valueType="num">
                                      <p:cBhvr>
                                        <p:cTn id="3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xEl>
                                              <p:pRg st="4" end="4"/>
                                            </p:txEl>
                                          </p:spTgt>
                                        </p:tgtEl>
                                        <p:attrNameLst>
                                          <p:attrName>style.visibility</p:attrName>
                                        </p:attrNameLst>
                                      </p:cBhvr>
                                      <p:to>
                                        <p:strVal val="visible"/>
                                      </p:to>
                                    </p:set>
                                    <p:animEffect transition="in" filter="fade">
                                      <p:cBhvr>
                                        <p:cTn id="38" dur="1000"/>
                                        <p:tgtEl>
                                          <p:spTgt spid="2">
                                            <p:txEl>
                                              <p:pRg st="4" end="4"/>
                                            </p:txEl>
                                          </p:spTgt>
                                        </p:tgtEl>
                                      </p:cBhvr>
                                    </p:animEffect>
                                    <p:anim calcmode="lin" valueType="num">
                                      <p:cBhvr>
                                        <p:cTn id="3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71600" y="1447800"/>
            <a:ext cx="13030200" cy="5262979"/>
          </a:xfrm>
          <a:prstGeom prst="rect">
            <a:avLst/>
          </a:prstGeom>
        </p:spPr>
        <p:txBody>
          <a:bodyPr wrap="square">
            <a:spAutoFit/>
          </a:bodyPr>
          <a:lstStyle/>
          <a:p>
            <a:r>
              <a:rPr lang="en-US" sz="2800" dirty="0">
                <a:latin typeface="Book Antiqua" panose="02040602050305030304" pitchFamily="18" charset="0"/>
              </a:rPr>
              <a:t>3. Three or more devices share a link in ________ connection.</a:t>
            </a:r>
            <a:br>
              <a:rPr lang="en-US" sz="2800" dirty="0">
                <a:latin typeface="Book Antiqua" panose="02040602050305030304" pitchFamily="18" charset="0"/>
              </a:rPr>
            </a:br>
            <a:r>
              <a:rPr lang="en-US" sz="2800" dirty="0">
                <a:latin typeface="Book Antiqua" panose="02040602050305030304" pitchFamily="18" charset="0"/>
              </a:rPr>
              <a:t>(A) </a:t>
            </a:r>
            <a:r>
              <a:rPr lang="en-US" sz="2800" dirty="0" err="1">
                <a:latin typeface="Book Antiqua" panose="02040602050305030304" pitchFamily="18" charset="0"/>
              </a:rPr>
              <a:t>Unipoint</a:t>
            </a:r>
            <a:r>
              <a:rPr lang="en-US" sz="2800" dirty="0">
                <a:latin typeface="Book Antiqua" panose="02040602050305030304" pitchFamily="18" charset="0"/>
              </a:rPr>
              <a:t>    (B) Multipoint     (C) Point to point       (D) Simplex</a:t>
            </a:r>
          </a:p>
          <a:p>
            <a:endParaRPr lang="en-US" sz="2800" dirty="0">
              <a:latin typeface="Book Antiqua" panose="02040602050305030304" pitchFamily="18" charset="0"/>
            </a:endParaRPr>
          </a:p>
          <a:p>
            <a:r>
              <a:rPr lang="en-US" sz="2800" dirty="0">
                <a:latin typeface="Book Antiqua" panose="02040602050305030304" pitchFamily="18" charset="0"/>
              </a:rPr>
              <a:t>ANSWER: B</a:t>
            </a:r>
          </a:p>
          <a:p>
            <a:br>
              <a:rPr lang="en-US" sz="2800" dirty="0">
                <a:latin typeface="Book Antiqua" panose="02040602050305030304" pitchFamily="18" charset="0"/>
              </a:rPr>
            </a:br>
            <a:r>
              <a:rPr lang="en-US" sz="2800" dirty="0">
                <a:latin typeface="Book Antiqua" panose="02040602050305030304" pitchFamily="18" charset="0"/>
              </a:rPr>
              <a:t>4. Bluetooth is an example of __________</a:t>
            </a:r>
            <a:br>
              <a:rPr lang="en-US" sz="2800" dirty="0">
                <a:latin typeface="Book Antiqua" panose="02040602050305030304" pitchFamily="18" charset="0"/>
              </a:rPr>
            </a:br>
            <a:r>
              <a:rPr lang="en-US" sz="2800" dirty="0">
                <a:latin typeface="Book Antiqua" panose="02040602050305030304" pitchFamily="18" charset="0"/>
              </a:rPr>
              <a:t>(A) personal area network  (B) local area network   (C) virtual private network</a:t>
            </a:r>
            <a:br>
              <a:rPr lang="en-US" sz="2800" dirty="0">
                <a:latin typeface="Book Antiqua" panose="02040602050305030304" pitchFamily="18" charset="0"/>
              </a:rPr>
            </a:br>
            <a:r>
              <a:rPr lang="en-US" sz="2800" dirty="0">
                <a:latin typeface="Book Antiqua" panose="02040602050305030304" pitchFamily="18" charset="0"/>
              </a:rPr>
              <a:t>(D) wide area network</a:t>
            </a:r>
          </a:p>
          <a:p>
            <a:br>
              <a:rPr lang="en-US" sz="2800" dirty="0">
                <a:latin typeface="Book Antiqua" panose="02040602050305030304" pitchFamily="18" charset="0"/>
              </a:rPr>
            </a:br>
            <a:r>
              <a:rPr lang="en-US" sz="2800" dirty="0">
                <a:latin typeface="Book Antiqua" panose="02040602050305030304" pitchFamily="18" charset="0"/>
              </a:rPr>
              <a:t>ANSWER: A</a:t>
            </a:r>
          </a:p>
          <a:p>
            <a:endParaRPr lang="en-US" sz="2800" dirty="0">
              <a:latin typeface="Book Antiqua" panose="02040602050305030304" pitchFamily="18" charset="0"/>
            </a:endParaRPr>
          </a:p>
          <a:p>
            <a:pPr fontAlgn="b"/>
            <a:endParaRPr lang="en-US" sz="2800" b="1" dirty="0">
              <a:latin typeface="Book Antiqua" panose="02040602050305030304" pitchFamily="18" charset="0"/>
            </a:endParaRPr>
          </a:p>
        </p:txBody>
      </p:sp>
    </p:spTree>
    <p:extLst>
      <p:ext uri="{BB962C8B-B14F-4D97-AF65-F5344CB8AC3E}">
        <p14:creationId xmlns:p14="http://schemas.microsoft.com/office/powerpoint/2010/main" val="38518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1371600"/>
            <a:ext cx="13487400" cy="4370427"/>
          </a:xfrm>
          <a:prstGeom prst="rect">
            <a:avLst/>
          </a:prstGeom>
        </p:spPr>
        <p:txBody>
          <a:bodyPr wrap="square">
            <a:spAutoFit/>
          </a:bodyPr>
          <a:lstStyle/>
          <a:p>
            <a:pPr algn="just" fontAlgn="b"/>
            <a:r>
              <a:rPr lang="en-US" sz="2800" dirty="0">
                <a:latin typeface="Book Antiqua" panose="02040602050305030304" pitchFamily="18" charset="0"/>
              </a:rPr>
              <a:t>5. Buffering is….</a:t>
            </a:r>
          </a:p>
          <a:p>
            <a:pPr algn="just" fontAlgn="b"/>
            <a:r>
              <a:rPr lang="en-US" sz="2800" dirty="0">
                <a:latin typeface="Book Antiqua" panose="02040602050305030304" pitchFamily="18" charset="0"/>
              </a:rPr>
              <a:t>(A) the process of temporarily storing the data to allow for small variation in device speeds.</a:t>
            </a:r>
          </a:p>
          <a:p>
            <a:pPr algn="just" fontAlgn="b"/>
            <a:r>
              <a:rPr lang="en-US" sz="2800" dirty="0">
                <a:latin typeface="Book Antiqua" panose="02040602050305030304" pitchFamily="18" charset="0"/>
              </a:rPr>
              <a:t>(B) a method to reduce cross-talks</a:t>
            </a:r>
          </a:p>
          <a:p>
            <a:pPr algn="just" fontAlgn="b"/>
            <a:r>
              <a:rPr lang="en-US" sz="2800" dirty="0">
                <a:latin typeface="Book Antiqua" panose="02040602050305030304" pitchFamily="18" charset="0"/>
              </a:rPr>
              <a:t>(C) storage of data within the transmitting medium until the receiver is ready to receive</a:t>
            </a:r>
          </a:p>
          <a:p>
            <a:pPr algn="just" fontAlgn="b"/>
            <a:r>
              <a:rPr lang="en-US" sz="2800" dirty="0">
                <a:latin typeface="Book Antiqua" panose="02040602050305030304" pitchFamily="18" charset="0"/>
              </a:rPr>
              <a:t>(D) a method to reduce the routing overhead</a:t>
            </a:r>
          </a:p>
          <a:p>
            <a:pPr fontAlgn="b"/>
            <a:endParaRPr lang="en-US" sz="2800" dirty="0">
              <a:latin typeface="Book Antiqua" panose="02040602050305030304" pitchFamily="18" charset="0"/>
            </a:endParaRPr>
          </a:p>
          <a:p>
            <a:pPr fontAlgn="b"/>
            <a:r>
              <a:rPr lang="en-US" sz="2800" dirty="0">
                <a:latin typeface="Book Antiqua" panose="02040602050305030304" pitchFamily="18" charset="0"/>
              </a:rPr>
              <a:t>ANSWER: A</a:t>
            </a:r>
          </a:p>
          <a:p>
            <a:pPr fontAlgn="b"/>
            <a:endParaRPr lang="en-US" dirty="0"/>
          </a:p>
        </p:txBody>
      </p:sp>
    </p:spTree>
    <p:extLst>
      <p:ext uri="{BB962C8B-B14F-4D97-AF65-F5344CB8AC3E}">
        <p14:creationId xmlns:p14="http://schemas.microsoft.com/office/powerpoint/2010/main" val="258822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anim calcmode="lin" valueType="num">
                                      <p:cBhvr>
                                        <p:cTn id="2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1000"/>
                                        <p:tgtEl>
                                          <p:spTgt spid="5">
                                            <p:txEl>
                                              <p:pRg st="6" end="6"/>
                                            </p:txEl>
                                          </p:spTgt>
                                        </p:tgtEl>
                                      </p:cBhvr>
                                    </p:animEffect>
                                    <p:anim calcmode="lin" valueType="num">
                                      <p:cBhvr>
                                        <p:cTn id="3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3200" b="1" dirty="0">
                <a:solidFill>
                  <a:srgbClr val="3366CC"/>
                </a:solidFill>
                <a:latin typeface="Book Antiqua" panose="02040602050305030304" pitchFamily="18" charset="0"/>
              </a:rPr>
              <a:t>Summary :</a:t>
            </a:r>
          </a:p>
        </p:txBody>
      </p:sp>
      <p:sp>
        <p:nvSpPr>
          <p:cNvPr id="5" name="Rectangle 4"/>
          <p:cNvSpPr/>
          <p:nvPr/>
        </p:nvSpPr>
        <p:spPr>
          <a:xfrm>
            <a:off x="849721" y="1600200"/>
            <a:ext cx="7315200" cy="3935052"/>
          </a:xfrm>
          <a:prstGeom prst="rect">
            <a:avLst/>
          </a:prstGeom>
        </p:spPr>
        <p:txBody>
          <a:bodyPr>
            <a:spAutoFit/>
          </a:bodyPr>
          <a:lstStyle/>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Data Communication</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Components of Data Communication</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Computer Networks Definition</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Elements of Network</a:t>
            </a: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Why we need computer networks</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Why Is Network Topology Important</a:t>
            </a:r>
          </a:p>
          <a:p>
            <a:pPr marL="457200" indent="-457200">
              <a:lnSpc>
                <a:spcPct val="107000"/>
              </a:lnSpc>
              <a:spcAft>
                <a:spcPts val="800"/>
              </a:spcAft>
              <a:buFont typeface="Wingdings" panose="05000000000000000000" pitchFamily="2" charset="2"/>
              <a:buChar char="Ø"/>
            </a:pPr>
            <a:r>
              <a:rPr lang="en-US" sz="2800" dirty="0">
                <a:effectLst/>
                <a:latin typeface="Book Antiqua" panose="02040602050305030304" pitchFamily="18" charset="0"/>
                <a:ea typeface="Calibri" panose="020F0502020204030204" pitchFamily="34" charset="0"/>
                <a:cs typeface="Times New Roman" panose="02020603050405020304" pitchFamily="18" charset="0"/>
              </a:rPr>
              <a:t>Quiz</a:t>
            </a: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359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1819108" y="1629462"/>
            <a:ext cx="5283287" cy="27696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b="1" dirty="0">
              <a:solidFill>
                <a:schemeClr val="tx1">
                  <a:lumMod val="95000"/>
                  <a:lumOff val="5000"/>
                </a:schemeClr>
              </a:solidFill>
              <a:latin typeface="Roboto Slab" pitchFamily="2" charset="0"/>
              <a:ea typeface="Roboto Slab" pitchFamily="2" charset="0"/>
            </a:endParaRPr>
          </a:p>
        </p:txBody>
      </p:sp>
      <p:sp>
        <p:nvSpPr>
          <p:cNvPr id="4" name="Title 3">
            <a:extLst>
              <a:ext uri="{FF2B5EF4-FFF2-40B4-BE49-F238E27FC236}">
                <a16:creationId xmlns:a16="http://schemas.microsoft.com/office/drawing/2014/main" id="{CE7CD094-0251-5ADC-5BA4-3A4F8DEBAFE4}"/>
              </a:ext>
            </a:extLst>
          </p:cNvPr>
          <p:cNvSpPr>
            <a:spLocks noGrp="1"/>
          </p:cNvSpPr>
          <p:nvPr>
            <p:ph type="ctrTitle"/>
          </p:nvPr>
        </p:nvSpPr>
        <p:spPr/>
        <p:txBody>
          <a:bodyPr/>
          <a:lstStyle/>
          <a:p>
            <a:r>
              <a:rPr lang="en-US" sz="7200" b="1" dirty="0"/>
              <a:t>UNIT I</a:t>
            </a:r>
            <a:endParaRPr lang="en-US" dirty="0"/>
          </a:p>
        </p:txBody>
      </p:sp>
    </p:spTree>
    <p:extLst>
      <p:ext uri="{BB962C8B-B14F-4D97-AF65-F5344CB8AC3E}">
        <p14:creationId xmlns:p14="http://schemas.microsoft.com/office/powerpoint/2010/main" val="1117404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3200" b="1" dirty="0">
                <a:latin typeface="Book Antiqua" panose="02040602050305030304" pitchFamily="18" charset="0"/>
              </a:rPr>
              <a:t>Lecture 2</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849721" y="1600200"/>
            <a:ext cx="6846479" cy="4498667"/>
          </a:xfrm>
          <a:prstGeom prst="rect">
            <a:avLst/>
          </a:prstGeom>
        </p:spPr>
        <p:txBody>
          <a:bodyPr wrap="square">
            <a:spAutoFit/>
          </a:bodyPr>
          <a:lstStyle/>
          <a:p>
            <a:pPr marL="457200" indent="-457200">
              <a:lnSpc>
                <a:spcPct val="107000"/>
              </a:lnSpc>
              <a:spcAft>
                <a:spcPts val="800"/>
              </a:spcAft>
              <a:buFont typeface="Wingdings" panose="05000000000000000000" pitchFamily="2" charset="2"/>
              <a:buChar char="Ø"/>
            </a:pPr>
            <a:r>
              <a:rPr lang="en-IN" sz="2800" b="1" dirty="0">
                <a:solidFill>
                  <a:srgbClr val="3366CC"/>
                </a:solidFill>
                <a:latin typeface="Book Antiqua" panose="02040602050305030304" pitchFamily="18" charset="0"/>
              </a:rPr>
              <a:t>RECAP:</a:t>
            </a:r>
            <a:endParaRPr lang="en-US"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Data Communication</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Components of Data Communication</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Computer Networks Definition</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Elements of Network</a:t>
            </a: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Why we need computer networks</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Why Is Network Topology Important</a:t>
            </a:r>
          </a:p>
          <a:p>
            <a:pPr marL="457200" indent="-457200">
              <a:lnSpc>
                <a:spcPct val="107000"/>
              </a:lnSpc>
              <a:spcAft>
                <a:spcPts val="800"/>
              </a:spcAft>
              <a:buFont typeface="Wingdings" panose="05000000000000000000" pitchFamily="2" charset="2"/>
              <a:buChar char="Ø"/>
            </a:pPr>
            <a:r>
              <a:rPr lang="en-US" sz="2800" dirty="0">
                <a:effectLst/>
                <a:latin typeface="Book Antiqua" panose="02040602050305030304" pitchFamily="18" charset="0"/>
                <a:ea typeface="Calibri" panose="020F0502020204030204" pitchFamily="34" charset="0"/>
                <a:cs typeface="Times New Roman" panose="02020603050405020304" pitchFamily="18" charset="0"/>
              </a:rPr>
              <a:t>Quiz </a:t>
            </a: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8458200" y="1648425"/>
            <a:ext cx="5791200" cy="6855788"/>
          </a:xfrm>
          <a:prstGeom prst="rect">
            <a:avLst/>
          </a:prstGeom>
        </p:spPr>
        <p:txBody>
          <a:bodyPr wrap="square">
            <a:spAutoFit/>
          </a:bodyPr>
          <a:lstStyle/>
          <a:p>
            <a:pPr marL="457200" indent="-457200">
              <a:lnSpc>
                <a:spcPct val="107000"/>
              </a:lnSpc>
              <a:spcAft>
                <a:spcPts val="800"/>
              </a:spcAft>
              <a:buFont typeface="Wingdings" panose="05000000000000000000" pitchFamily="2" charset="2"/>
              <a:buChar char="Ø"/>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Types of Topology</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BUS Topology</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Star Topology</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Ring Topology </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pPr>
            <a:endParaRPr lang="en-IN" sz="2400" dirty="0">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7143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685800"/>
            <a:ext cx="13411200" cy="1877437"/>
          </a:xfrm>
          <a:prstGeom prst="rect">
            <a:avLst/>
          </a:prstGeom>
        </p:spPr>
        <p:txBody>
          <a:bodyPr wrap="square">
            <a:spAutoFit/>
          </a:bodyPr>
          <a:lstStyle/>
          <a:p>
            <a:r>
              <a:rPr lang="en-IN" sz="3200" b="1" u="sng" dirty="0">
                <a:solidFill>
                  <a:srgbClr val="3366CC"/>
                </a:solidFill>
                <a:latin typeface="Roboto Medium" panose="02000000000000000000" pitchFamily="2" charset="0"/>
                <a:ea typeface="Roboto Medium" panose="02000000000000000000" pitchFamily="2" charset="0"/>
                <a:cs typeface="Roboto Medium" panose="02000000000000000000" pitchFamily="2" charset="0"/>
              </a:rPr>
              <a:t>TYPES OF TOPOLOGY:</a:t>
            </a:r>
          </a:p>
          <a:p>
            <a:r>
              <a:rPr lang="en-IN" sz="2800" b="1" dirty="0">
                <a:solidFill>
                  <a:schemeClr val="accent6">
                    <a:lumMod val="50000"/>
                  </a:schemeClr>
                </a:solidFill>
                <a:latin typeface="Roboto Medium" panose="02000000000000000000" pitchFamily="2" charset="0"/>
                <a:ea typeface="Roboto Medium" panose="02000000000000000000" pitchFamily="2" charset="0"/>
                <a:cs typeface="Roboto Medium" panose="02000000000000000000" pitchFamily="2" charset="0"/>
              </a:rPr>
              <a:t> </a:t>
            </a:r>
          </a:p>
          <a:p>
            <a:pPr marL="514350" indent="-514350">
              <a:buFont typeface="+mj-lt"/>
              <a:buAutoNum type="arabicPeriod"/>
            </a:pPr>
            <a:r>
              <a:rPr lang="en-IN" sz="2800" dirty="0">
                <a:latin typeface="Roboto Medium" panose="02000000000000000000" pitchFamily="2" charset="0"/>
                <a:ea typeface="Roboto Medium" panose="02000000000000000000" pitchFamily="2" charset="0"/>
                <a:cs typeface="Roboto Medium" panose="02000000000000000000" pitchFamily="2" charset="0"/>
              </a:rPr>
              <a:t>Bus Topology    2.  Star Topology   3. Ring Topology   4. Mesh Topology </a:t>
            </a:r>
          </a:p>
          <a:p>
            <a:r>
              <a:rPr lang="en-IN" sz="2800" dirty="0">
                <a:latin typeface="Roboto Medium" panose="02000000000000000000" pitchFamily="2" charset="0"/>
                <a:ea typeface="Roboto Medium" panose="02000000000000000000" pitchFamily="2" charset="0"/>
                <a:cs typeface="Roboto Medium" panose="02000000000000000000" pitchFamily="2" charset="0"/>
              </a:rPr>
              <a:t>5.   Hybrid Topology </a:t>
            </a:r>
          </a:p>
        </p:txBody>
      </p:sp>
      <p:sp>
        <p:nvSpPr>
          <p:cNvPr id="4" name="Rectangle 3"/>
          <p:cNvSpPr/>
          <p:nvPr/>
        </p:nvSpPr>
        <p:spPr>
          <a:xfrm>
            <a:off x="762000" y="2743200"/>
            <a:ext cx="12131842" cy="2215991"/>
          </a:xfrm>
          <a:prstGeom prst="rect">
            <a:avLst/>
          </a:prstGeom>
        </p:spPr>
        <p:txBody>
          <a:bodyPr wrap="square">
            <a:spAutoFit/>
          </a:bodyPr>
          <a:lstStyle/>
          <a:p>
            <a:r>
              <a:rPr lang="en-IN" sz="2800" b="1" dirty="0">
                <a:solidFill>
                  <a:srgbClr val="3366CC"/>
                </a:solidFill>
                <a:latin typeface="Roboto Medium" panose="02000000000000000000" pitchFamily="2" charset="0"/>
                <a:ea typeface="Roboto Medium" panose="02000000000000000000" pitchFamily="2" charset="0"/>
                <a:cs typeface="Roboto Medium" panose="02000000000000000000" pitchFamily="2" charset="0"/>
              </a:rPr>
              <a:t>1</a:t>
            </a:r>
            <a:r>
              <a:rPr lang="en-IN" sz="2800" b="1" u="sng" dirty="0">
                <a:solidFill>
                  <a:srgbClr val="3366CC"/>
                </a:solidFill>
                <a:latin typeface="Roboto Medium" panose="02000000000000000000" pitchFamily="2" charset="0"/>
                <a:ea typeface="Roboto Medium" panose="02000000000000000000" pitchFamily="2" charset="0"/>
                <a:cs typeface="Roboto Medium" panose="02000000000000000000" pitchFamily="2" charset="0"/>
              </a:rPr>
              <a:t>. BUS Topology: </a:t>
            </a:r>
          </a:p>
          <a:p>
            <a:endParaRPr lang="en-IN" sz="2800" b="1" dirty="0">
              <a:solidFill>
                <a:schemeClr val="accent6">
                  <a:lumMod val="50000"/>
                </a:schemeClr>
              </a:solidFill>
              <a:latin typeface="Roboto Medium" panose="02000000000000000000" pitchFamily="2" charset="0"/>
              <a:ea typeface="Roboto Medium" panose="02000000000000000000" pitchFamily="2" charset="0"/>
              <a:cs typeface="Roboto Medium" panose="02000000000000000000" pitchFamily="2" charset="0"/>
            </a:endParaRPr>
          </a:p>
          <a:p>
            <a:pPr algn="just"/>
            <a:r>
              <a:rPr lang="en-IN" sz="2800" dirty="0">
                <a:latin typeface="Roboto Medium" panose="02000000000000000000" pitchFamily="2" charset="0"/>
                <a:ea typeface="Roboto Medium" panose="02000000000000000000" pitchFamily="2" charset="0"/>
                <a:cs typeface="Roboto Medium" panose="02000000000000000000" pitchFamily="2" charset="0"/>
              </a:rPr>
              <a:t> “All the network devices are connected to single long cable called </a:t>
            </a:r>
            <a:r>
              <a:rPr lang="en-IN" sz="2800" u="sng" dirty="0">
                <a:latin typeface="Roboto Medium" panose="02000000000000000000" pitchFamily="2" charset="0"/>
                <a:ea typeface="Roboto Medium" panose="02000000000000000000" pitchFamily="2" charset="0"/>
                <a:cs typeface="Roboto Medium" panose="02000000000000000000" pitchFamily="2" charset="0"/>
              </a:rPr>
              <a:t>BUS/BACKBONE</a:t>
            </a:r>
            <a:r>
              <a:rPr lang="en-IN" sz="2800" dirty="0">
                <a:latin typeface="Roboto Medium" panose="02000000000000000000" pitchFamily="2" charset="0"/>
                <a:ea typeface="Roboto Medium" panose="02000000000000000000" pitchFamily="2" charset="0"/>
                <a:cs typeface="Roboto Medium" panose="02000000000000000000" pitchFamily="2" charset="0"/>
              </a:rPr>
              <a:t>” </a:t>
            </a:r>
          </a:p>
          <a:p>
            <a:r>
              <a:rPr lang="en-IN" dirty="0">
                <a:latin typeface="Roboto Medium" panose="02000000000000000000" pitchFamily="2" charset="0"/>
                <a:ea typeface="Roboto Medium" panose="02000000000000000000" pitchFamily="2" charset="0"/>
                <a:cs typeface="Roboto Medium" panose="02000000000000000000" pitchFamily="2" charset="0"/>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648200"/>
            <a:ext cx="9769642" cy="304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524000"/>
            <a:ext cx="6438900" cy="3970318"/>
          </a:xfrm>
          <a:prstGeom prst="rect">
            <a:avLst/>
          </a:prstGeom>
        </p:spPr>
        <p:txBody>
          <a:bodyPr wrap="square">
            <a:spAutoFit/>
          </a:bodyPr>
          <a:lstStyle/>
          <a:p>
            <a:r>
              <a:rPr lang="en-IN"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Advantages:</a:t>
            </a:r>
          </a:p>
          <a:p>
            <a:endParaRPr lang="en-IN" sz="2800" b="1" dirty="0">
              <a:solidFill>
                <a:schemeClr val="accent6">
                  <a:lumMod val="50000"/>
                </a:schemeClr>
              </a:solidFill>
              <a:latin typeface="Roboto Medium" panose="02000000000000000000" pitchFamily="2" charset="0"/>
              <a:ea typeface="Roboto Medium" panose="02000000000000000000" pitchFamily="2" charset="0"/>
              <a:cs typeface="Roboto Medium" panose="02000000000000000000" pitchFamily="2" charset="0"/>
            </a:endParaRP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Easy to use and install.</a:t>
            </a:r>
          </a:p>
          <a:p>
            <a:pPr marL="457200" indent="-457200" algn="just">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Easy to add extra workstations.</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Requires less cabling.</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Failure of one node does not affect the rest of the network.</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 Less expensive. </a:t>
            </a:r>
          </a:p>
          <a:p>
            <a:pPr marL="457200" indent="-457200" algn="just">
              <a:buFont typeface="Arial" panose="020B0604020202020204" pitchFamily="34" charset="0"/>
              <a:buChar char="•"/>
            </a:pPr>
            <a:endParaRPr lang="en-IN" sz="2800"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6" name="Rectangle 5"/>
          <p:cNvSpPr/>
          <p:nvPr/>
        </p:nvSpPr>
        <p:spPr>
          <a:xfrm>
            <a:off x="7924800" y="1524000"/>
            <a:ext cx="6248400" cy="6124754"/>
          </a:xfrm>
          <a:prstGeom prst="rect">
            <a:avLst/>
          </a:prstGeom>
        </p:spPr>
        <p:txBody>
          <a:bodyPr wrap="square">
            <a:spAutoFit/>
          </a:bodyPr>
          <a:lstStyle/>
          <a:p>
            <a:r>
              <a:rPr lang="en-IN"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Disadvantages: </a:t>
            </a:r>
          </a:p>
          <a:p>
            <a:endParaRPr lang="en-IN" sz="2800" b="1" dirty="0">
              <a:solidFill>
                <a:schemeClr val="accent6">
                  <a:lumMod val="50000"/>
                </a:schemeClr>
              </a:solidFill>
              <a:latin typeface="Roboto Medium" panose="02000000000000000000" pitchFamily="2" charset="0"/>
              <a:ea typeface="Roboto Medium" panose="02000000000000000000" pitchFamily="2" charset="0"/>
              <a:cs typeface="Roboto Medium" panose="02000000000000000000" pitchFamily="2" charset="0"/>
            </a:endParaRPr>
          </a:p>
          <a:p>
            <a:pPr marL="457200" indent="-457200">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Problem with the central cable- the entire network stops working</a:t>
            </a:r>
          </a:p>
          <a:p>
            <a:pPr marL="457200" indent="-457200">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lot of workstations-data can travel slowly.</a:t>
            </a:r>
          </a:p>
          <a:p>
            <a:pPr marL="457200" indent="-457200">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Network busy-Data collision</a:t>
            </a:r>
          </a:p>
          <a:p>
            <a:pPr marL="457200" indent="-457200">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Low security </a:t>
            </a:r>
          </a:p>
          <a:p>
            <a:pPr marL="457200" indent="-457200">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Cannot be suitable for larger networks. </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Fault identification is difficult. </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Failure of the cable will shut down the entire network. </a:t>
            </a:r>
          </a:p>
          <a:p>
            <a:pPr marL="457200" indent="-457200">
              <a:buFont typeface="Arial" panose="020B0604020202020204" pitchFamily="34" charset="0"/>
              <a:buChar char="•"/>
            </a:pPr>
            <a:endParaRPr lang="en-US" sz="2800" dirty="0">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168273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1676400"/>
            <a:ext cx="5181600" cy="2215991"/>
          </a:xfrm>
          <a:prstGeom prst="rect">
            <a:avLst/>
          </a:prstGeom>
        </p:spPr>
        <p:txBody>
          <a:bodyPr wrap="square">
            <a:spAutoFit/>
          </a:bodyPr>
          <a:lstStyle/>
          <a:p>
            <a:pPr algn="just"/>
            <a:r>
              <a:rPr lang="en-IN" sz="2800" b="1" dirty="0">
                <a:solidFill>
                  <a:srgbClr val="3366CC"/>
                </a:solidFill>
                <a:latin typeface="Roboto Medium" panose="02000000000000000000" pitchFamily="2" charset="0"/>
                <a:ea typeface="Roboto Medium" panose="02000000000000000000" pitchFamily="2" charset="0"/>
                <a:cs typeface="Roboto Medium" panose="02000000000000000000" pitchFamily="2" charset="0"/>
              </a:rPr>
              <a:t>2. Star Topology: </a:t>
            </a:r>
            <a:r>
              <a:rPr lang="en-IN" sz="2800" dirty="0">
                <a:latin typeface="Roboto Medium" panose="02000000000000000000" pitchFamily="2" charset="0"/>
                <a:ea typeface="Roboto Medium" panose="02000000000000000000" pitchFamily="2" charset="0"/>
                <a:cs typeface="Roboto Medium" panose="02000000000000000000" pitchFamily="2" charset="0"/>
              </a:rPr>
              <a:t>“All the network devices are connected to </a:t>
            </a:r>
            <a:r>
              <a:rPr lang="en-IN" sz="2800" u="sng" dirty="0">
                <a:latin typeface="Roboto Medium" panose="02000000000000000000" pitchFamily="2" charset="0"/>
                <a:ea typeface="Roboto Medium" panose="02000000000000000000" pitchFamily="2" charset="0"/>
                <a:cs typeface="Roboto Medium" panose="02000000000000000000" pitchFamily="2" charset="0"/>
              </a:rPr>
              <a:t>central device Switch or Router”.  </a:t>
            </a:r>
          </a:p>
          <a:p>
            <a:r>
              <a:rPr lang="en-IN" dirty="0">
                <a:latin typeface="Roboto Medium" panose="02000000000000000000" pitchFamily="2" charset="0"/>
                <a:ea typeface="Roboto Medium" panose="02000000000000000000" pitchFamily="2" charset="0"/>
                <a:cs typeface="Roboto Medium" panose="02000000000000000000" pitchFamily="2" charset="0"/>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905000"/>
            <a:ext cx="6400800" cy="4373880"/>
          </a:xfrm>
          <a:prstGeom prst="rect">
            <a:avLst/>
          </a:prstGeom>
        </p:spPr>
      </p:pic>
    </p:spTree>
    <p:extLst>
      <p:ext uri="{BB962C8B-B14F-4D97-AF65-F5344CB8AC3E}">
        <p14:creationId xmlns:p14="http://schemas.microsoft.com/office/powerpoint/2010/main" val="3736415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0200" y="914400"/>
            <a:ext cx="6015789" cy="6124754"/>
          </a:xfrm>
          <a:prstGeom prst="rect">
            <a:avLst/>
          </a:prstGeom>
        </p:spPr>
        <p:txBody>
          <a:bodyPr wrap="square">
            <a:spAutoFit/>
          </a:bodyPr>
          <a:lstStyle/>
          <a:p>
            <a:r>
              <a:rPr lang="en-IN"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Advantages:</a:t>
            </a:r>
          </a:p>
          <a:p>
            <a:r>
              <a:rPr lang="en-IN" sz="2800" dirty="0">
                <a:latin typeface="Roboto Medium" panose="02000000000000000000" pitchFamily="2" charset="0"/>
                <a:ea typeface="Roboto Medium" panose="02000000000000000000" pitchFamily="2" charset="0"/>
                <a:cs typeface="Roboto Medium" panose="02000000000000000000" pitchFamily="2" charset="0"/>
              </a:rPr>
              <a:t> </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Easy to use and install.</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Easy to reconfigure. </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Failure of one node does not affect the rest of the network. </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Fault identification is easy. </a:t>
            </a:r>
          </a:p>
          <a:p>
            <a:endParaRPr lang="en-IN" sz="2800" dirty="0">
              <a:latin typeface="Roboto Medium" panose="02000000000000000000" pitchFamily="2" charset="0"/>
              <a:ea typeface="Roboto Medium" panose="02000000000000000000" pitchFamily="2" charset="0"/>
              <a:cs typeface="Roboto Medium" panose="02000000000000000000" pitchFamily="2" charset="0"/>
            </a:endParaRPr>
          </a:p>
          <a:p>
            <a:r>
              <a:rPr lang="en-IN"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Disadvantages: </a:t>
            </a:r>
          </a:p>
          <a:p>
            <a:endParaRPr lang="en-IN" sz="2800" dirty="0">
              <a:latin typeface="Roboto Medium" panose="02000000000000000000" pitchFamily="2" charset="0"/>
              <a:ea typeface="Roboto Medium" panose="02000000000000000000" pitchFamily="2" charset="0"/>
              <a:cs typeface="Roboto Medium" panose="02000000000000000000" pitchFamily="2" charset="0"/>
            </a:endParaRP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If the HUB fails the entire network fails.</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Require large amount of cable.</a:t>
            </a:r>
          </a:p>
          <a:p>
            <a:pPr marL="457200" indent="-457200" algn="just">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It is expensive.</a:t>
            </a:r>
          </a:p>
        </p:txBody>
      </p:sp>
    </p:spTree>
    <p:extLst>
      <p:ext uri="{BB962C8B-B14F-4D97-AF65-F5344CB8AC3E}">
        <p14:creationId xmlns:p14="http://schemas.microsoft.com/office/powerpoint/2010/main" val="4138259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622288"/>
            <a:ext cx="13106400" cy="1384995"/>
          </a:xfrm>
          <a:prstGeom prst="rect">
            <a:avLst/>
          </a:prstGeom>
        </p:spPr>
        <p:txBody>
          <a:bodyPr wrap="square">
            <a:spAutoFit/>
          </a:bodyPr>
          <a:lstStyle/>
          <a:p>
            <a:r>
              <a:rPr lang="en-IN" sz="2800" b="1" u="sng" dirty="0">
                <a:solidFill>
                  <a:srgbClr val="3366CC"/>
                </a:solidFill>
                <a:latin typeface="Roboto Medium" panose="02000000000000000000" pitchFamily="2" charset="0"/>
                <a:ea typeface="Roboto Medium" panose="02000000000000000000" pitchFamily="2" charset="0"/>
                <a:cs typeface="Roboto Medium" panose="02000000000000000000" pitchFamily="2" charset="0"/>
              </a:rPr>
              <a:t>3. Ring Topology: </a:t>
            </a:r>
          </a:p>
          <a:p>
            <a:endParaRPr lang="en-IN" sz="2800" b="1" u="sng" dirty="0">
              <a:solidFill>
                <a:srgbClr val="3366CC"/>
              </a:solidFill>
              <a:latin typeface="Roboto Medium" panose="02000000000000000000" pitchFamily="2" charset="0"/>
              <a:ea typeface="Roboto Medium" panose="02000000000000000000" pitchFamily="2" charset="0"/>
              <a:cs typeface="Roboto Medium" panose="02000000000000000000" pitchFamily="2" charset="0"/>
            </a:endParaRPr>
          </a:p>
          <a:p>
            <a:r>
              <a:rPr lang="en-IN" sz="2800" dirty="0">
                <a:latin typeface="Roboto Medium" panose="02000000000000000000" pitchFamily="2" charset="0"/>
                <a:ea typeface="Roboto Medium" panose="02000000000000000000" pitchFamily="2" charset="0"/>
                <a:cs typeface="Roboto Medium" panose="02000000000000000000" pitchFamily="2" charset="0"/>
              </a:rPr>
              <a:t>“</a:t>
            </a:r>
            <a:r>
              <a:rPr lang="en-IN" sz="2800" u="sng" dirty="0">
                <a:latin typeface="Roboto Medium" panose="02000000000000000000" pitchFamily="2" charset="0"/>
                <a:ea typeface="Roboto Medium" panose="02000000000000000000" pitchFamily="2" charset="0"/>
                <a:cs typeface="Roboto Medium" panose="02000000000000000000" pitchFamily="2" charset="0"/>
              </a:rPr>
              <a:t>all the devices are connected </a:t>
            </a:r>
            <a:r>
              <a:rPr lang="en-IN" sz="2800" dirty="0">
                <a:latin typeface="Roboto Medium" panose="02000000000000000000" pitchFamily="2" charset="0"/>
                <a:ea typeface="Roboto Medium" panose="02000000000000000000" pitchFamily="2" charset="0"/>
                <a:cs typeface="Roboto Medium" panose="02000000000000000000" pitchFamily="2" charset="0"/>
              </a:rPr>
              <a:t>to one another in the shape of a </a:t>
            </a:r>
            <a:r>
              <a:rPr lang="en-IN" sz="2800" u="sng" dirty="0">
                <a:latin typeface="Roboto Medium" panose="02000000000000000000" pitchFamily="2" charset="0"/>
                <a:ea typeface="Roboto Medium" panose="02000000000000000000" pitchFamily="2" charset="0"/>
                <a:cs typeface="Roboto Medium" panose="02000000000000000000" pitchFamily="2" charset="0"/>
              </a:rPr>
              <a:t>closed ring</a:t>
            </a:r>
            <a:r>
              <a:rPr lang="en-IN" sz="2800" dirty="0">
                <a:latin typeface="Roboto Medium" panose="02000000000000000000" pitchFamily="2" charset="0"/>
                <a:ea typeface="Roboto Medium" panose="02000000000000000000" pitchFamily="2" charset="0"/>
                <a:cs typeface="Roboto Medium" panose="02000000000000000000" pitchFamily="2" charset="0"/>
              </a:rPr>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514600"/>
            <a:ext cx="3657600" cy="3819525"/>
          </a:xfrm>
          <a:prstGeom prst="rect">
            <a:avLst/>
          </a:prstGeom>
        </p:spPr>
      </p:pic>
      <p:sp>
        <p:nvSpPr>
          <p:cNvPr id="7" name="Rectangle 6"/>
          <p:cNvSpPr/>
          <p:nvPr/>
        </p:nvSpPr>
        <p:spPr>
          <a:xfrm>
            <a:off x="5562600" y="2794672"/>
            <a:ext cx="8153400" cy="4401205"/>
          </a:xfrm>
          <a:prstGeom prst="rect">
            <a:avLst/>
          </a:prstGeom>
        </p:spPr>
        <p:txBody>
          <a:bodyPr wrap="square">
            <a:spAutoFit/>
          </a:bodyPr>
          <a:lstStyle/>
          <a:p>
            <a:pPr marL="457200" lvl="0" indent="-457200" algn="just">
              <a:buFont typeface="Wingdings" panose="05000000000000000000" pitchFamily="2" charset="2"/>
              <a:buChar char="v"/>
            </a:pPr>
            <a:r>
              <a:rPr lang="en-IN" sz="2800" u="sng" dirty="0">
                <a:latin typeface="Roboto Medium" panose="02000000000000000000" pitchFamily="2" charset="0"/>
                <a:ea typeface="Roboto Medium" panose="02000000000000000000" pitchFamily="2" charset="0"/>
                <a:cs typeface="Roboto Medium" panose="02000000000000000000" pitchFamily="2" charset="0"/>
              </a:rPr>
              <a:t>Data is transmitted </a:t>
            </a:r>
            <a:r>
              <a:rPr lang="en-IN" sz="2800" dirty="0">
                <a:latin typeface="Roboto Medium" panose="02000000000000000000" pitchFamily="2" charset="0"/>
                <a:ea typeface="Roboto Medium" panose="02000000000000000000" pitchFamily="2" charset="0"/>
                <a:cs typeface="Roboto Medium" panose="02000000000000000000" pitchFamily="2" charset="0"/>
              </a:rPr>
              <a:t>around the ring in </a:t>
            </a:r>
            <a:r>
              <a:rPr lang="en-IN" sz="2800" u="sng" dirty="0">
                <a:latin typeface="Roboto Medium" panose="02000000000000000000" pitchFamily="2" charset="0"/>
                <a:ea typeface="Roboto Medium" panose="02000000000000000000" pitchFamily="2" charset="0"/>
                <a:cs typeface="Roboto Medium" panose="02000000000000000000" pitchFamily="2" charset="0"/>
              </a:rPr>
              <a:t>one direction only</a:t>
            </a:r>
            <a:r>
              <a:rPr lang="en-IN" sz="2800" dirty="0">
                <a:latin typeface="Roboto Medium" panose="02000000000000000000" pitchFamily="2" charset="0"/>
                <a:ea typeface="Roboto Medium" panose="02000000000000000000" pitchFamily="2" charset="0"/>
                <a:cs typeface="Roboto Medium" panose="02000000000000000000" pitchFamily="2" charset="0"/>
              </a:rPr>
              <a:t> from device to device until it reaches its destination. </a:t>
            </a:r>
          </a:p>
          <a:p>
            <a:pPr lvl="0" algn="just"/>
            <a:endParaRPr lang="en-IN" sz="2800" dirty="0">
              <a:latin typeface="Roboto Medium" panose="02000000000000000000" pitchFamily="2" charset="0"/>
              <a:ea typeface="Roboto Medium" panose="02000000000000000000" pitchFamily="2" charset="0"/>
              <a:cs typeface="Roboto Medium" panose="02000000000000000000" pitchFamily="2" charset="0"/>
            </a:endParaRPr>
          </a:p>
          <a:p>
            <a:pPr marL="457200" lvl="0" indent="-457200" algn="just">
              <a:buFont typeface="Wingdings" panose="05000000000000000000" pitchFamily="2" charset="2"/>
              <a:buChar char="v"/>
            </a:pPr>
            <a:r>
              <a:rPr lang="en-IN" sz="2800" dirty="0">
                <a:latin typeface="Roboto Medium" panose="02000000000000000000" pitchFamily="2" charset="0"/>
                <a:ea typeface="Roboto Medium" panose="02000000000000000000" pitchFamily="2" charset="0"/>
                <a:cs typeface="Roboto Medium" panose="02000000000000000000" pitchFamily="2" charset="0"/>
              </a:rPr>
              <a:t>Sending and receiving of data takes place with the help of </a:t>
            </a:r>
            <a:r>
              <a:rPr lang="en-IN" sz="2800" u="sng" dirty="0">
                <a:latin typeface="Roboto Medium" panose="02000000000000000000" pitchFamily="2" charset="0"/>
                <a:ea typeface="Roboto Medium" panose="02000000000000000000" pitchFamily="2" charset="0"/>
                <a:cs typeface="Roboto Medium" panose="02000000000000000000" pitchFamily="2" charset="0"/>
              </a:rPr>
              <a:t>token</a:t>
            </a:r>
          </a:p>
          <a:p>
            <a:pPr lvl="0" algn="just"/>
            <a:endParaRPr lang="en-IN" sz="2800" dirty="0">
              <a:latin typeface="Roboto Medium" panose="02000000000000000000" pitchFamily="2" charset="0"/>
              <a:ea typeface="Roboto Medium" panose="02000000000000000000" pitchFamily="2" charset="0"/>
              <a:cs typeface="Roboto Medium" panose="02000000000000000000" pitchFamily="2" charset="0"/>
            </a:endParaRPr>
          </a:p>
          <a:p>
            <a:pPr marL="457200" lvl="0" indent="-457200" algn="just">
              <a:buFont typeface="Wingdings" panose="05000000000000000000" pitchFamily="2" charset="2"/>
              <a:buChar char="v"/>
            </a:pPr>
            <a:r>
              <a:rPr lang="en-US" sz="2800" dirty="0">
                <a:solidFill>
                  <a:srgbClr val="000000"/>
                </a:solidFill>
                <a:latin typeface="Roboto Medium" panose="02000000000000000000" pitchFamily="2" charset="0"/>
                <a:ea typeface="Roboto Medium" panose="02000000000000000000" pitchFamily="2" charset="0"/>
                <a:cs typeface="Roboto Medium" panose="02000000000000000000" pitchFamily="2" charset="0"/>
              </a:rPr>
              <a:t>In </a:t>
            </a:r>
            <a:r>
              <a:rPr lang="en-US" sz="2800" u="sng" dirty="0">
                <a:latin typeface="Roboto Medium" panose="02000000000000000000" pitchFamily="2" charset="0"/>
                <a:ea typeface="Roboto Medium" panose="02000000000000000000" pitchFamily="2" charset="0"/>
                <a:cs typeface="Roboto Medium" panose="02000000000000000000" pitchFamily="2" charset="0"/>
              </a:rPr>
              <a:t>token passing protocol </a:t>
            </a:r>
            <a:r>
              <a:rPr lang="en-US" sz="2800" dirty="0">
                <a:solidFill>
                  <a:srgbClr val="000000"/>
                </a:solidFill>
                <a:latin typeface="Roboto Medium" panose="02000000000000000000" pitchFamily="2" charset="0"/>
                <a:ea typeface="Roboto Medium" panose="02000000000000000000" pitchFamily="2" charset="0"/>
                <a:cs typeface="Roboto Medium" panose="02000000000000000000" pitchFamily="2" charset="0"/>
              </a:rPr>
              <a:t>a machine can only use the   network when it has control of the Token, this ensures that there are </a:t>
            </a:r>
            <a:r>
              <a:rPr lang="en-US" sz="2800" u="sng" dirty="0">
                <a:latin typeface="Roboto Medium" panose="02000000000000000000" pitchFamily="2" charset="0"/>
                <a:ea typeface="Roboto Medium" panose="02000000000000000000" pitchFamily="2" charset="0"/>
                <a:cs typeface="Roboto Medium" panose="02000000000000000000" pitchFamily="2" charset="0"/>
              </a:rPr>
              <a:t>no collisions</a:t>
            </a:r>
            <a:endParaRPr lang="en-IN" u="sng" dirty="0">
              <a:latin typeface="Roboto Medium" panose="02000000000000000000" pitchFamily="2" charset="0"/>
              <a:ea typeface="Roboto Medium" panose="02000000000000000000" pitchFamily="2" charset="0"/>
              <a:cs typeface="Roboto Medium" panose="02000000000000000000" pitchFamily="2" charset="0"/>
            </a:endParaRPr>
          </a:p>
        </p:txBody>
      </p:sp>
      <p:pic>
        <p:nvPicPr>
          <p:cNvPr id="1031" name="Picture 7" descr="http://www.datacottage.com/nch/index_htm_files/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25" y="-1746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atacottage.com/nch/index_htm_files/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938" y="-1746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www.datacottage.com/nch/index_htm_files/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350" y="-1746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datacottage.com/nch/index_htm_files/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8575" y="-174625"/>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989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datacottage.com/nch/index_htm_files/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6015038" y="2988984"/>
            <a:ext cx="75461" cy="7546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www.datacottage.com/nch/index_htm_files/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1591925" y="2988984"/>
            <a:ext cx="75461" cy="754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datacottage.com/nch/index_htm_files/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0339388" y="3141384"/>
            <a:ext cx="75461" cy="7546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www.datacottage.com/nch/index_htm_files/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6259175" y="3141384"/>
            <a:ext cx="75461" cy="754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datacottage.com/nch/index_htm_files/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4613275" y="3293784"/>
            <a:ext cx="75461" cy="7546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www.datacottage.com/nch/index_htm_files/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1095038" y="3293784"/>
            <a:ext cx="75461" cy="754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datacottage.com/nch/index_htm_files/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6883400" y="3446184"/>
            <a:ext cx="75461" cy="754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0601" y="1267867"/>
            <a:ext cx="11050480" cy="5693866"/>
          </a:xfrm>
          <a:prstGeom prst="rect">
            <a:avLst/>
          </a:prstGeom>
        </p:spPr>
        <p:txBody>
          <a:bodyPr wrap="square">
            <a:spAutoFit/>
          </a:bodyPr>
          <a:lstStyle/>
          <a:p>
            <a:r>
              <a:rPr lang="en-IN"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Advantages:</a:t>
            </a:r>
          </a:p>
          <a:p>
            <a:r>
              <a:rPr lang="en-IN" sz="2800" dirty="0">
                <a:latin typeface="Roboto Medium" panose="02000000000000000000" pitchFamily="2" charset="0"/>
                <a:ea typeface="Roboto Medium" panose="02000000000000000000" pitchFamily="2" charset="0"/>
                <a:cs typeface="Roboto Medium" panose="02000000000000000000" pitchFamily="2" charset="0"/>
              </a:rPr>
              <a:t> </a:t>
            </a:r>
          </a:p>
          <a:p>
            <a:pPr marL="457200" indent="-457200">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Easy to use and install. </a:t>
            </a:r>
          </a:p>
          <a:p>
            <a:pPr marL="457200" indent="-457200">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Easy to reconfigure. </a:t>
            </a:r>
          </a:p>
          <a:p>
            <a:pPr marL="457200" indent="-457200">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All the nodes on the network have equal access to the network. </a:t>
            </a:r>
          </a:p>
          <a:p>
            <a:pPr marL="457200" indent="-457200">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Fault identification is easy. </a:t>
            </a:r>
          </a:p>
          <a:p>
            <a:endParaRPr lang="en-US" sz="2800" dirty="0">
              <a:latin typeface="Roboto Medium" panose="02000000000000000000" pitchFamily="2" charset="0"/>
              <a:ea typeface="Roboto Medium" panose="02000000000000000000" pitchFamily="2" charset="0"/>
              <a:cs typeface="Roboto Medium" panose="02000000000000000000" pitchFamily="2" charset="0"/>
            </a:endParaRPr>
          </a:p>
          <a:p>
            <a:r>
              <a:rPr lang="en-US"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Disadvantages:</a:t>
            </a:r>
          </a:p>
          <a:p>
            <a:r>
              <a:rPr lang="en-US" sz="2800" dirty="0">
                <a:latin typeface="Roboto Medium" panose="02000000000000000000" pitchFamily="2" charset="0"/>
                <a:ea typeface="Roboto Medium" panose="02000000000000000000" pitchFamily="2" charset="0"/>
                <a:cs typeface="Roboto Medium" panose="02000000000000000000" pitchFamily="2" charset="0"/>
              </a:rPr>
              <a:t> </a:t>
            </a:r>
          </a:p>
          <a:p>
            <a:pPr marL="457200" indent="-457200">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Signal is passed only in one direction. </a:t>
            </a:r>
          </a:p>
          <a:p>
            <a:pPr marL="457200" indent="-457200">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A break in the ring can disable the entire network. </a:t>
            </a:r>
          </a:p>
          <a:p>
            <a:pPr marL="457200" indent="-457200">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Adding or removing the node disrupts the entire network. </a:t>
            </a:r>
            <a:endParaRPr lang="en-IN" sz="2800" dirty="0">
              <a:latin typeface="Roboto Medium" panose="02000000000000000000" pitchFamily="2" charset="0"/>
              <a:ea typeface="Roboto Medium" panose="02000000000000000000" pitchFamily="2" charset="0"/>
              <a:cs typeface="Roboto Medium" panose="02000000000000000000" pitchFamily="2" charset="0"/>
            </a:endParaRPr>
          </a:p>
          <a:p>
            <a:r>
              <a:rPr lang="en-IN" sz="2800" dirty="0">
                <a:latin typeface="Roboto Medium" panose="02000000000000000000" pitchFamily="2" charset="0"/>
                <a:ea typeface="Roboto Medium" panose="02000000000000000000" pitchFamily="2" charset="0"/>
                <a:cs typeface="Roboto Medium" panose="02000000000000000000" pitchFamily="2" charset="0"/>
              </a:rPr>
              <a:t> </a:t>
            </a:r>
          </a:p>
        </p:txBody>
      </p:sp>
    </p:spTree>
    <p:extLst>
      <p:ext uri="{BB962C8B-B14F-4D97-AF65-F5344CB8AC3E}">
        <p14:creationId xmlns:p14="http://schemas.microsoft.com/office/powerpoint/2010/main" val="1803067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9241" y="1511265"/>
            <a:ext cx="12649200" cy="5262979"/>
          </a:xfrm>
          <a:prstGeom prst="rect">
            <a:avLst/>
          </a:prstGeom>
        </p:spPr>
        <p:txBody>
          <a:bodyPr wrap="square">
            <a:spAutoFit/>
          </a:bodyPr>
          <a:lstStyle/>
          <a:p>
            <a:pPr algn="just"/>
            <a:r>
              <a:rPr lang="en-US" sz="2800" dirty="0">
                <a:solidFill>
                  <a:srgbClr val="3A3A3A"/>
                </a:solidFill>
                <a:latin typeface="Book Antiqua" panose="02040602050305030304" pitchFamily="18" charset="0"/>
              </a:rPr>
              <a:t>1) A piece of information which is sent along with the data to the source computer.</a:t>
            </a:r>
          </a:p>
          <a:p>
            <a:pPr marL="514350" indent="-514350" algn="just">
              <a:buAutoNum type="alphaUcParenR"/>
            </a:pPr>
            <a:r>
              <a:rPr lang="en-US" sz="2800" dirty="0">
                <a:solidFill>
                  <a:srgbClr val="3A3A3A"/>
                </a:solidFill>
                <a:latin typeface="Book Antiqua" panose="02040602050305030304" pitchFamily="18" charset="0"/>
              </a:rPr>
              <a:t>Data   B) module   C) token      D) element</a:t>
            </a:r>
          </a:p>
          <a:p>
            <a:pPr algn="just"/>
            <a:endParaRPr lang="en-US" sz="2800" dirty="0">
              <a:solidFill>
                <a:srgbClr val="3A3A3A"/>
              </a:solidFill>
              <a:latin typeface="Book Antiqua" panose="02040602050305030304" pitchFamily="18" charset="0"/>
            </a:endParaRPr>
          </a:p>
          <a:p>
            <a:r>
              <a:rPr lang="en-US" sz="2800" dirty="0">
                <a:solidFill>
                  <a:srgbClr val="3A3A3A"/>
                </a:solidFill>
                <a:latin typeface="Book Antiqua" panose="02040602050305030304" pitchFamily="18" charset="0"/>
              </a:rPr>
              <a:t>Answer: C </a:t>
            </a:r>
            <a:br>
              <a:rPr lang="en-US" sz="2800" dirty="0">
                <a:solidFill>
                  <a:srgbClr val="3A3A3A"/>
                </a:solidFill>
                <a:latin typeface="Book Antiqua" panose="02040602050305030304" pitchFamily="18" charset="0"/>
              </a:rPr>
            </a:br>
            <a:endParaRPr lang="en-US" sz="2800" i="0" dirty="0">
              <a:solidFill>
                <a:srgbClr val="3A3A3A"/>
              </a:solidFill>
              <a:effectLst/>
              <a:latin typeface="Book Antiqua" panose="02040602050305030304" pitchFamily="18" charset="0"/>
            </a:endParaRPr>
          </a:p>
          <a:p>
            <a:pPr lvl="0" algn="just"/>
            <a:r>
              <a:rPr lang="en-US" sz="2800" dirty="0">
                <a:solidFill>
                  <a:srgbClr val="222222"/>
                </a:solidFill>
                <a:latin typeface="Book Antiqua" panose="02040602050305030304" pitchFamily="18" charset="0"/>
              </a:rPr>
              <a:t>2) Which topology requires a multi point connection?</a:t>
            </a:r>
            <a:endParaRPr lang="en-US" sz="2800" dirty="0">
              <a:latin typeface="Book Antiqua" panose="02040602050305030304" pitchFamily="18" charset="0"/>
            </a:endParaRPr>
          </a:p>
          <a:p>
            <a:pPr marL="514350" indent="-514350" algn="just">
              <a:buAutoNum type="alphaUcParenR"/>
            </a:pPr>
            <a:r>
              <a:rPr lang="en-US" sz="2800" i="0" dirty="0">
                <a:solidFill>
                  <a:srgbClr val="3A3A3A"/>
                </a:solidFill>
                <a:effectLst/>
                <a:latin typeface="Book Antiqua" panose="02040602050305030304" pitchFamily="18" charset="0"/>
              </a:rPr>
              <a:t>Mesh B)Star          C)BUS        D)Ring</a:t>
            </a:r>
          </a:p>
          <a:p>
            <a:pPr algn="just"/>
            <a:endParaRPr lang="en-US" sz="2800" i="0" dirty="0">
              <a:solidFill>
                <a:srgbClr val="3A3A3A"/>
              </a:solidFill>
              <a:effectLst/>
              <a:latin typeface="Book Antiqua" panose="02040602050305030304" pitchFamily="18" charset="0"/>
            </a:endParaRPr>
          </a:p>
          <a:p>
            <a:pPr algn="just"/>
            <a:r>
              <a:rPr lang="en-US" sz="2800" dirty="0">
                <a:solidFill>
                  <a:srgbClr val="3A3A3A"/>
                </a:solidFill>
                <a:latin typeface="Book Antiqua" panose="02040602050305030304" pitchFamily="18" charset="0"/>
              </a:rPr>
              <a:t>Answer: C</a:t>
            </a:r>
          </a:p>
          <a:p>
            <a:pPr algn="just"/>
            <a:endParaRPr lang="en-US" sz="2800" dirty="0">
              <a:solidFill>
                <a:srgbClr val="3A3A3A"/>
              </a:solidFill>
              <a:latin typeface="Book Antiqua" panose="02040602050305030304" pitchFamily="18" charset="0"/>
            </a:endParaRPr>
          </a:p>
          <a:p>
            <a:pPr algn="just"/>
            <a:endParaRPr lang="en-US" sz="2800" b="0" i="0" dirty="0">
              <a:solidFill>
                <a:srgbClr val="3A3A3A"/>
              </a:solidFill>
              <a:effectLst/>
              <a:latin typeface="Book Antiqua" panose="02040602050305030304" pitchFamily="18" charset="0"/>
            </a:endParaRPr>
          </a:p>
        </p:txBody>
      </p:sp>
      <p:sp>
        <p:nvSpPr>
          <p:cNvPr id="6" name="Title 3"/>
          <p:cNvSpPr>
            <a:spLocks noGrp="1"/>
          </p:cNvSpPr>
          <p:nvPr>
            <p:ph type="title"/>
          </p:nvPr>
        </p:nvSpPr>
        <p:spPr>
          <a:xfrm>
            <a:off x="834481" y="474943"/>
            <a:ext cx="7454312"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2:</a:t>
            </a:r>
          </a:p>
        </p:txBody>
      </p:sp>
    </p:spTree>
    <p:extLst>
      <p:ext uri="{BB962C8B-B14F-4D97-AF65-F5344CB8AC3E}">
        <p14:creationId xmlns:p14="http://schemas.microsoft.com/office/powerpoint/2010/main" val="246820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295400"/>
            <a:ext cx="12725400" cy="4401205"/>
          </a:xfrm>
          <a:prstGeom prst="rect">
            <a:avLst/>
          </a:prstGeom>
        </p:spPr>
        <p:txBody>
          <a:bodyPr wrap="square">
            <a:spAutoFit/>
          </a:bodyPr>
          <a:lstStyle/>
          <a:p>
            <a:r>
              <a:rPr lang="en-US" sz="2800" dirty="0">
                <a:solidFill>
                  <a:srgbClr val="3A3A3A"/>
                </a:solidFill>
                <a:latin typeface="Book Antiqua" panose="02040602050305030304" pitchFamily="18" charset="0"/>
              </a:rPr>
              <a:t>3) Data communication system spanning states, countries, or the whole world is________</a:t>
            </a:r>
            <a:br>
              <a:rPr lang="en-US" sz="2800" dirty="0">
                <a:solidFill>
                  <a:srgbClr val="3A3A3A"/>
                </a:solidFill>
                <a:latin typeface="Book Antiqua" panose="02040602050305030304" pitchFamily="18" charset="0"/>
              </a:rPr>
            </a:br>
            <a:r>
              <a:rPr lang="en-US" sz="2800" dirty="0">
                <a:solidFill>
                  <a:srgbClr val="3A3A3A"/>
                </a:solidFill>
                <a:latin typeface="Book Antiqua" panose="02040602050305030304" pitchFamily="18" charset="0"/>
              </a:rPr>
              <a:t>A) LAN           B) WAN               C) MAN                    D) PAN</a:t>
            </a:r>
            <a:br>
              <a:rPr lang="en-US" sz="2800" dirty="0">
                <a:solidFill>
                  <a:srgbClr val="3A3A3A"/>
                </a:solidFill>
                <a:latin typeface="Book Antiqua" panose="02040602050305030304" pitchFamily="18" charset="0"/>
              </a:rPr>
            </a:br>
            <a:endParaRPr lang="en-US" sz="2800" dirty="0">
              <a:solidFill>
                <a:srgbClr val="3A3A3A"/>
              </a:solidFill>
              <a:latin typeface="Book Antiqua" panose="02040602050305030304" pitchFamily="18" charset="0"/>
            </a:endParaRPr>
          </a:p>
          <a:p>
            <a:r>
              <a:rPr lang="en-US" sz="2800" dirty="0">
                <a:solidFill>
                  <a:srgbClr val="3A3A3A"/>
                </a:solidFill>
                <a:latin typeface="Book Antiqua" panose="02040602050305030304" pitchFamily="18" charset="0"/>
              </a:rPr>
              <a:t>Answer: B</a:t>
            </a:r>
            <a:br>
              <a:rPr lang="en-US" sz="2800" dirty="0">
                <a:solidFill>
                  <a:srgbClr val="3A3A3A"/>
                </a:solidFill>
                <a:latin typeface="Book Antiqua" panose="02040602050305030304" pitchFamily="18" charset="0"/>
              </a:rPr>
            </a:br>
            <a:endParaRPr lang="en-US" sz="2800" dirty="0">
              <a:solidFill>
                <a:srgbClr val="3A3A3A"/>
              </a:solidFill>
              <a:latin typeface="Book Antiqua" panose="02040602050305030304" pitchFamily="18" charset="0"/>
            </a:endParaRPr>
          </a:p>
          <a:p>
            <a:r>
              <a:rPr lang="en-US" sz="2800" dirty="0">
                <a:latin typeface="Book Antiqua" panose="02040602050305030304" pitchFamily="18" charset="0"/>
              </a:rPr>
              <a:t>4) Terminators are used in ______ topology.</a:t>
            </a:r>
            <a:br>
              <a:rPr lang="en-US" sz="2800" dirty="0">
                <a:latin typeface="Book Antiqua" panose="02040602050305030304" pitchFamily="18" charset="0"/>
              </a:rPr>
            </a:br>
            <a:r>
              <a:rPr lang="en-US" sz="2800" dirty="0">
                <a:latin typeface="Book Antiqua" panose="02040602050305030304" pitchFamily="18" charset="0"/>
              </a:rPr>
              <a:t>A) Bus             B) Star     C)Mesh</a:t>
            </a:r>
          </a:p>
          <a:p>
            <a:br>
              <a:rPr lang="en-US" sz="2800" dirty="0">
                <a:latin typeface="Book Antiqua" panose="02040602050305030304" pitchFamily="18" charset="0"/>
              </a:rPr>
            </a:br>
            <a:r>
              <a:rPr lang="en-US" sz="2800" dirty="0">
                <a:latin typeface="Book Antiqua" panose="02040602050305030304" pitchFamily="18" charset="0"/>
              </a:rPr>
              <a:t>Answer : A</a:t>
            </a:r>
            <a:endParaRPr lang="en-US" sz="2800" dirty="0">
              <a:solidFill>
                <a:srgbClr val="3A3A3A"/>
              </a:solidFill>
              <a:latin typeface="Book Antiqua" panose="02040602050305030304" pitchFamily="18" charset="0"/>
            </a:endParaRPr>
          </a:p>
        </p:txBody>
      </p:sp>
    </p:spTree>
    <p:extLst>
      <p:ext uri="{BB962C8B-B14F-4D97-AF65-F5344CB8AC3E}">
        <p14:creationId xmlns:p14="http://schemas.microsoft.com/office/powerpoint/2010/main" val="1716972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834481" y="474943"/>
            <a:ext cx="7454312" cy="1005842"/>
          </a:xfrm>
        </p:spPr>
        <p:txBody>
          <a:bodyPr/>
          <a:lstStyle/>
          <a:p>
            <a:r>
              <a:rPr lang="en-IN" sz="3200" b="1" dirty="0">
                <a:solidFill>
                  <a:srgbClr val="3366CC"/>
                </a:solidFill>
                <a:latin typeface="Book Antiqua" panose="02040602050305030304" pitchFamily="18" charset="0"/>
              </a:rPr>
              <a:t>Summary :</a:t>
            </a:r>
          </a:p>
        </p:txBody>
      </p:sp>
      <p:sp>
        <p:nvSpPr>
          <p:cNvPr id="6" name="Rectangle 5"/>
          <p:cNvSpPr/>
          <p:nvPr/>
        </p:nvSpPr>
        <p:spPr>
          <a:xfrm>
            <a:off x="1143000" y="1529010"/>
            <a:ext cx="5791200" cy="6292172"/>
          </a:xfrm>
          <a:prstGeom prst="rect">
            <a:avLst/>
          </a:prstGeom>
        </p:spPr>
        <p:txBody>
          <a:bodyPr wrap="square">
            <a:spAutoFit/>
          </a:bodyPr>
          <a:lstStyle/>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Types of Topology</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BUS Topology</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Star Topology</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Ring Topology </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pPr>
            <a:endParaRPr lang="en-IN" sz="2400" dirty="0">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989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u="sng" dirty="0">
                <a:solidFill>
                  <a:srgbClr val="0070C0"/>
                </a:solidFill>
                <a:latin typeface="Book Antiqua" panose="02040602050305030304" pitchFamily="18" charset="0"/>
              </a:rPr>
              <a:t>CONTENTS:</a:t>
            </a:r>
            <a:endParaRPr lang="en-US" u="sng" dirty="0">
              <a:solidFill>
                <a:srgbClr val="0070C0"/>
              </a:solidFill>
              <a:latin typeface="Book Antiqua" panose="02040602050305030304" pitchFamily="18" charset="0"/>
            </a:endParaRPr>
          </a:p>
        </p:txBody>
      </p:sp>
      <p:sp>
        <p:nvSpPr>
          <p:cNvPr id="4" name="Text Placeholder 8"/>
          <p:cNvSpPr txBox="1">
            <a:spLocks/>
          </p:cNvSpPr>
          <p:nvPr/>
        </p:nvSpPr>
        <p:spPr>
          <a:xfrm>
            <a:off x="991114" y="1446918"/>
            <a:ext cx="5947319" cy="2286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b="1" dirty="0"/>
              <a:t>INTRODUCTION: </a:t>
            </a:r>
            <a:r>
              <a:rPr lang="en-US" dirty="0"/>
              <a:t>Network applications, network hardware, network software, reference models: OSI, TCP/IP, Internet.</a:t>
            </a:r>
            <a:endParaRPr lang="en-IN" dirty="0"/>
          </a:p>
          <a:p>
            <a:pPr marL="0" indent="0" algn="just">
              <a:buFont typeface="+mj-lt"/>
              <a:buNone/>
            </a:pPr>
            <a:r>
              <a:rPr lang="en-US" sz="3200" dirty="0">
                <a:latin typeface="Book Antiqua" panose="02040602050305030304" pitchFamily="18" charset="0"/>
              </a:rPr>
              <a:t> </a:t>
            </a:r>
            <a:endParaRPr lang="en-IN" sz="3200" dirty="0">
              <a:latin typeface="Book Antiqua" panose="02040602050305030304" pitchFamily="18" charset="0"/>
            </a:endParaRPr>
          </a:p>
        </p:txBody>
      </p:sp>
      <p:sp>
        <p:nvSpPr>
          <p:cNvPr id="5" name="Text Placeholder 8"/>
          <p:cNvSpPr>
            <a:spLocks noGrp="1"/>
          </p:cNvSpPr>
          <p:nvPr>
            <p:ph type="body" sz="quarter" idx="17"/>
          </p:nvPr>
        </p:nvSpPr>
        <p:spPr>
          <a:xfrm>
            <a:off x="7162800" y="1446918"/>
            <a:ext cx="5948363" cy="5184775"/>
          </a:xfrm>
        </p:spPr>
        <p:txBody>
          <a:bodyPr/>
          <a:lstStyle/>
          <a:p>
            <a:pPr marL="0" indent="0" algn="just">
              <a:lnSpc>
                <a:spcPct val="150000"/>
              </a:lnSpc>
              <a:buNone/>
            </a:pPr>
            <a:r>
              <a:rPr lang="en-US" b="1" dirty="0"/>
              <a:t>THE PHYSICAL LAYER: </a:t>
            </a:r>
            <a:r>
              <a:rPr lang="en-US" dirty="0"/>
              <a:t>signals, Transmission impairment, transmission: serial transmission, guided transmission media, wireless transmission, the public switched telephone networks, mobile telephone system.</a:t>
            </a:r>
            <a:endParaRPr lang="en-IN" sz="3200" dirty="0">
              <a:latin typeface="Book Antiqua" panose="02040602050305030304" pitchFamily="18" charset="0"/>
            </a:endParaRPr>
          </a:p>
          <a:p>
            <a:pPr marL="0" indent="0" algn="just">
              <a:buNone/>
            </a:pPr>
            <a:r>
              <a:rPr lang="en-US" sz="3200" dirty="0">
                <a:latin typeface="Book Antiqua" panose="02040602050305030304" pitchFamily="18" charset="0"/>
              </a:rPr>
              <a:t> </a:t>
            </a:r>
            <a:endParaRPr lang="en-IN" sz="3200" dirty="0">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849721" y="706048"/>
            <a:ext cx="7454312" cy="439457"/>
          </a:xfrm>
        </p:spPr>
        <p:txBody>
          <a:bodyPr/>
          <a:lstStyle/>
          <a:p>
            <a:r>
              <a:rPr lang="en-IN" sz="3200" b="1" dirty="0">
                <a:latin typeface="Book Antiqua" panose="02040602050305030304" pitchFamily="18" charset="0"/>
              </a:rPr>
              <a:t>Lecture 3</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7" name="Rectangle 6"/>
          <p:cNvSpPr/>
          <p:nvPr/>
        </p:nvSpPr>
        <p:spPr>
          <a:xfrm>
            <a:off x="1143000" y="1529010"/>
            <a:ext cx="5791200" cy="6855788"/>
          </a:xfrm>
          <a:prstGeom prst="rect">
            <a:avLst/>
          </a:prstGeom>
        </p:spPr>
        <p:txBody>
          <a:bodyPr wrap="square">
            <a:spAutoFit/>
          </a:bodyPr>
          <a:lstStyle/>
          <a:p>
            <a:pPr marL="457200" indent="-457200">
              <a:lnSpc>
                <a:spcPct val="107000"/>
              </a:lnSpc>
              <a:spcAft>
                <a:spcPts val="800"/>
              </a:spcAft>
              <a:buFont typeface="Wingdings" panose="05000000000000000000" pitchFamily="2" charset="2"/>
              <a:buChar char="Ø"/>
            </a:pPr>
            <a:r>
              <a:rPr lang="en-IN" sz="2800" b="1" dirty="0">
                <a:solidFill>
                  <a:srgbClr val="3366CC"/>
                </a:solidFill>
                <a:latin typeface="Book Antiqua" panose="02040602050305030304" pitchFamily="18" charset="0"/>
              </a:rPr>
              <a:t>RECAP :</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Types of Topology</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BUS Topology</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Star Topology</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Ring Topology </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1110212" lvl="1" indent="-457200">
              <a:lnSpc>
                <a:spcPct val="107000"/>
              </a:lnSpc>
              <a:spcAft>
                <a:spcPts val="800"/>
              </a:spcAft>
              <a:buFont typeface="Wingdings" panose="05000000000000000000" pitchFamily="2" charset="2"/>
              <a:buChar char="q"/>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pPr>
            <a:endParaRPr lang="en-IN" sz="2400" dirty="0">
              <a:latin typeface="Book Antiqua" panose="02040602050305030304" pitchFamily="18" charset="0"/>
              <a:ea typeface="Calibri" panose="020F0502020204030204" pitchFamily="34" charset="0"/>
              <a:cs typeface="Times New Roman" panose="02020603050405020304" pitchFamily="18" charset="0"/>
            </a:endParaRPr>
          </a:p>
        </p:txBody>
      </p:sp>
      <p:sp>
        <p:nvSpPr>
          <p:cNvPr id="9" name="Rectangle 8"/>
          <p:cNvSpPr/>
          <p:nvPr/>
        </p:nvSpPr>
        <p:spPr>
          <a:xfrm>
            <a:off x="6934200" y="1529010"/>
            <a:ext cx="7315200" cy="5860259"/>
          </a:xfrm>
          <a:prstGeom prst="rect">
            <a:avLst/>
          </a:prstGeom>
        </p:spPr>
        <p:txBody>
          <a:bodyPr>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Mesh Topology </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Hybrid Topology </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Computer Network Components</a:t>
            </a:r>
          </a:p>
          <a:p>
            <a:pPr marL="995912" lvl="1" indent="-342900">
              <a:lnSpc>
                <a:spcPct val="107000"/>
              </a:lnSpc>
              <a:spcAft>
                <a:spcPts val="800"/>
              </a:spcAft>
              <a:buFont typeface="Wingdings" panose="05000000000000000000" pitchFamily="2" charset="2"/>
              <a:buChar char="q"/>
              <a:tabLst>
                <a:tab pos="457200" algn="l"/>
              </a:tabLst>
            </a:pPr>
            <a:r>
              <a:rPr lang="en-US" sz="2400" dirty="0">
                <a:latin typeface="Book Antiqua" panose="02040602050305030304" pitchFamily="18" charset="0"/>
                <a:ea typeface="Calibri" panose="020F0502020204030204" pitchFamily="34" charset="0"/>
                <a:cs typeface="Times New Roman" panose="02020603050405020304" pitchFamily="18" charset="0"/>
              </a:rPr>
              <a:t>Hardware Components </a:t>
            </a: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tabLst>
                <a:tab pos="457200" algn="l"/>
              </a:tabLst>
            </a:pPr>
            <a:endParaRPr lang="en-IN"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8540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43000" y="1859564"/>
            <a:ext cx="6781800" cy="2605842"/>
          </a:xfrm>
          <a:prstGeom prst="rect">
            <a:avLst/>
          </a:prstGeom>
        </p:spPr>
        <p:txBody>
          <a:bodyPr wrap="square">
            <a:spAutoFit/>
          </a:bodyPr>
          <a:lstStyle/>
          <a:p>
            <a:pPr>
              <a:lnSpc>
                <a:spcPct val="150000"/>
              </a:lnSpc>
            </a:pPr>
            <a:r>
              <a:rPr lang="en-IN" sz="2800" b="1" u="sng" dirty="0">
                <a:solidFill>
                  <a:srgbClr val="3366CC"/>
                </a:solidFill>
                <a:latin typeface="Roboto Medium" panose="02000000000000000000" pitchFamily="2" charset="0"/>
                <a:ea typeface="Roboto Medium" panose="02000000000000000000" pitchFamily="2" charset="0"/>
                <a:cs typeface="Roboto Medium" panose="02000000000000000000" pitchFamily="2" charset="0"/>
              </a:rPr>
              <a:t>4. Mesh Topology: </a:t>
            </a:r>
          </a:p>
          <a:p>
            <a:pPr algn="just">
              <a:lnSpc>
                <a:spcPct val="150000"/>
              </a:lnSpc>
            </a:pPr>
            <a:r>
              <a:rPr lang="en-IN" sz="2800" dirty="0">
                <a:latin typeface="Roboto Medium" panose="02000000000000000000" pitchFamily="2" charset="0"/>
                <a:ea typeface="Roboto Medium" panose="02000000000000000000" pitchFamily="2" charset="0"/>
                <a:cs typeface="Roboto Medium" panose="02000000000000000000" pitchFamily="2" charset="0"/>
              </a:rPr>
              <a:t>E</a:t>
            </a:r>
            <a:r>
              <a:rPr lang="en-US" sz="2800" dirty="0">
                <a:latin typeface="Roboto Medium" panose="02000000000000000000" pitchFamily="2" charset="0"/>
                <a:ea typeface="Roboto Medium" panose="02000000000000000000" pitchFamily="2" charset="0"/>
                <a:cs typeface="Roboto Medium" panose="02000000000000000000" pitchFamily="2" charset="0"/>
              </a:rPr>
              <a:t>ach device is connected to every other device on the network through a dedicated </a:t>
            </a:r>
            <a:r>
              <a:rPr lang="en-US" sz="2800" u="sng" dirty="0">
                <a:latin typeface="Roboto Medium" panose="02000000000000000000" pitchFamily="2" charset="0"/>
                <a:ea typeface="Roboto Medium" panose="02000000000000000000" pitchFamily="2" charset="0"/>
                <a:cs typeface="Roboto Medium" panose="02000000000000000000" pitchFamily="2" charset="0"/>
              </a:rPr>
              <a:t>point-to-point link. </a:t>
            </a:r>
            <a:endParaRPr lang="en-IN" sz="2800" u="sng" dirty="0">
              <a:latin typeface="Roboto Medium" panose="02000000000000000000" pitchFamily="2" charset="0"/>
              <a:ea typeface="Roboto Medium" panose="02000000000000000000" pitchFamily="2" charset="0"/>
              <a:cs typeface="Roboto Medium" panose="02000000000000000000" pitchFamily="2"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0" y="1371600"/>
            <a:ext cx="5646878" cy="5429250"/>
          </a:xfrm>
          <a:prstGeom prst="rect">
            <a:avLst/>
          </a:prstGeom>
        </p:spPr>
      </p:pic>
    </p:spTree>
    <p:extLst>
      <p:ext uri="{BB962C8B-B14F-4D97-AF65-F5344CB8AC3E}">
        <p14:creationId xmlns:p14="http://schemas.microsoft.com/office/powerpoint/2010/main" val="1506938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1729532"/>
            <a:ext cx="6553200" cy="5191165"/>
          </a:xfrm>
          <a:prstGeom prst="rect">
            <a:avLst/>
          </a:prstGeom>
        </p:spPr>
        <p:txBody>
          <a:bodyPr wrap="square">
            <a:spAutoFit/>
          </a:bodyPr>
          <a:lstStyle/>
          <a:p>
            <a:pPr>
              <a:lnSpc>
                <a:spcPct val="150000"/>
              </a:lnSpc>
            </a:pPr>
            <a:r>
              <a:rPr lang="en-IN"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Advantages: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It is robust and reliable.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Easy to reconfigure.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Data transfer rate is very fast.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Eliminates traffic problem due to dedicated link.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Fault isolation is easy.</a:t>
            </a:r>
          </a:p>
          <a:p>
            <a:pPr>
              <a:lnSpc>
                <a:spcPct val="150000"/>
              </a:lnSpc>
            </a:pPr>
            <a:r>
              <a:rPr lang="en-IN" sz="2800" dirty="0">
                <a:latin typeface="Roboto Medium" panose="02000000000000000000" pitchFamily="2" charset="0"/>
                <a:ea typeface="Roboto Medium" panose="02000000000000000000" pitchFamily="2" charset="0"/>
                <a:cs typeface="Roboto Medium" panose="02000000000000000000" pitchFamily="2" charset="0"/>
              </a:rPr>
              <a:t> </a:t>
            </a:r>
          </a:p>
        </p:txBody>
      </p:sp>
      <p:sp>
        <p:nvSpPr>
          <p:cNvPr id="6" name="Rectangle 5"/>
          <p:cNvSpPr/>
          <p:nvPr/>
        </p:nvSpPr>
        <p:spPr>
          <a:xfrm>
            <a:off x="7620000" y="1714292"/>
            <a:ext cx="5943600" cy="4544834"/>
          </a:xfrm>
          <a:prstGeom prst="rect">
            <a:avLst/>
          </a:prstGeom>
        </p:spPr>
        <p:txBody>
          <a:bodyPr wrap="square">
            <a:spAutoFit/>
          </a:bodyPr>
          <a:lstStyle/>
          <a:p>
            <a:pPr>
              <a:lnSpc>
                <a:spcPct val="150000"/>
              </a:lnSpc>
            </a:pPr>
            <a:r>
              <a:rPr lang="en-IN" sz="2800" b="1" u="sng"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Disadvantages:</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Installation and re-configuration is very difficult.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It is very expensive.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Cable requirement is very high. </a:t>
            </a:r>
          </a:p>
          <a:p>
            <a:pPr marL="457200" indent="-457200" algn="just">
              <a:lnSpc>
                <a:spcPct val="150000"/>
              </a:lnSpc>
              <a:buFont typeface="Arial" panose="020B0604020202020204" pitchFamily="34" charset="0"/>
              <a:buChar char="•"/>
            </a:pPr>
            <a:r>
              <a:rPr lang="en-IN" sz="2800" dirty="0">
                <a:latin typeface="Roboto Medium" panose="02000000000000000000" pitchFamily="2" charset="0"/>
                <a:ea typeface="Roboto Medium" panose="02000000000000000000" pitchFamily="2" charset="0"/>
                <a:cs typeface="Roboto Medium" panose="02000000000000000000" pitchFamily="2" charset="0"/>
              </a:rPr>
              <a:t>Large numbers of input or output ports are required for each node. </a:t>
            </a:r>
          </a:p>
        </p:txBody>
      </p:sp>
    </p:spTree>
    <p:extLst>
      <p:ext uri="{BB962C8B-B14F-4D97-AF65-F5344CB8AC3E}">
        <p14:creationId xmlns:p14="http://schemas.microsoft.com/office/powerpoint/2010/main" val="1164118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381000"/>
            <a:ext cx="11887200" cy="954107"/>
          </a:xfrm>
          <a:prstGeom prst="rect">
            <a:avLst/>
          </a:prstGeom>
        </p:spPr>
        <p:txBody>
          <a:bodyPr wrap="square">
            <a:spAutoFit/>
          </a:bodyPr>
          <a:lstStyle/>
          <a:p>
            <a:r>
              <a:rPr lang="en-IN" sz="2800" b="1" u="sng" dirty="0">
                <a:solidFill>
                  <a:srgbClr val="3366CC"/>
                </a:solidFill>
                <a:latin typeface="Book Antiqua" panose="02040602050305030304" pitchFamily="18" charset="0"/>
              </a:rPr>
              <a:t>5. Hybrid Topology: </a:t>
            </a:r>
          </a:p>
          <a:p>
            <a:r>
              <a:rPr lang="en-IN" sz="2800" dirty="0">
                <a:latin typeface="Book Antiqua" panose="02040602050305030304" pitchFamily="18" charset="0"/>
              </a:rPr>
              <a:t>“It is the combination of two or more topologies” </a:t>
            </a:r>
          </a:p>
        </p:txBody>
      </p:sp>
      <p:pic>
        <p:nvPicPr>
          <p:cNvPr id="3" name="Picture 2"/>
          <p:cNvPicPr>
            <a:picLocks noChangeAspect="1"/>
          </p:cNvPicPr>
          <p:nvPr/>
        </p:nvPicPr>
        <p:blipFill>
          <a:blip r:embed="rId2"/>
          <a:stretch>
            <a:fillRect/>
          </a:stretch>
        </p:blipFill>
        <p:spPr>
          <a:xfrm>
            <a:off x="10065657" y="1904999"/>
            <a:ext cx="4259943" cy="3812383"/>
          </a:xfrm>
          <a:prstGeom prst="rect">
            <a:avLst/>
          </a:prstGeom>
        </p:spPr>
      </p:pic>
      <p:pic>
        <p:nvPicPr>
          <p:cNvPr id="4" name="Picture 3"/>
          <p:cNvPicPr>
            <a:picLocks noChangeAspect="1"/>
          </p:cNvPicPr>
          <p:nvPr/>
        </p:nvPicPr>
        <p:blipFill>
          <a:blip r:embed="rId3"/>
          <a:stretch>
            <a:fillRect/>
          </a:stretch>
        </p:blipFill>
        <p:spPr>
          <a:xfrm>
            <a:off x="802963" y="1905000"/>
            <a:ext cx="4378637" cy="3962400"/>
          </a:xfrm>
          <a:prstGeom prst="rect">
            <a:avLst/>
          </a:prstGeom>
        </p:spPr>
      </p:pic>
      <p:pic>
        <p:nvPicPr>
          <p:cNvPr id="6" name="Picture 5"/>
          <p:cNvPicPr>
            <a:picLocks noChangeAspect="1"/>
          </p:cNvPicPr>
          <p:nvPr/>
        </p:nvPicPr>
        <p:blipFill>
          <a:blip r:embed="rId4"/>
          <a:stretch>
            <a:fillRect/>
          </a:stretch>
        </p:blipFill>
        <p:spPr>
          <a:xfrm>
            <a:off x="5417457" y="1905000"/>
            <a:ext cx="4259943" cy="3812382"/>
          </a:xfrm>
          <a:prstGeom prst="rect">
            <a:avLst/>
          </a:prstGeom>
        </p:spPr>
      </p:pic>
      <p:sp>
        <p:nvSpPr>
          <p:cNvPr id="7" name="TextBox 6"/>
          <p:cNvSpPr txBox="1"/>
          <p:nvPr/>
        </p:nvSpPr>
        <p:spPr>
          <a:xfrm>
            <a:off x="990600" y="6477000"/>
            <a:ext cx="3810000" cy="523220"/>
          </a:xfrm>
          <a:prstGeom prst="rect">
            <a:avLst/>
          </a:prstGeom>
          <a:noFill/>
        </p:spPr>
        <p:txBody>
          <a:bodyPr wrap="square" rtlCol="0">
            <a:spAutoFit/>
          </a:bodyPr>
          <a:lstStyle/>
          <a:p>
            <a:pPr algn="ctr"/>
            <a:r>
              <a:rPr lang="en-IN" sz="2800" dirty="0">
                <a:latin typeface="Book Antiqua" panose="02040602050305030304" pitchFamily="18" charset="0"/>
              </a:rPr>
              <a:t>Ring and Star</a:t>
            </a:r>
          </a:p>
        </p:txBody>
      </p:sp>
      <p:sp>
        <p:nvSpPr>
          <p:cNvPr id="8" name="TextBox 7"/>
          <p:cNvSpPr txBox="1"/>
          <p:nvPr/>
        </p:nvSpPr>
        <p:spPr>
          <a:xfrm>
            <a:off x="5562599" y="6477000"/>
            <a:ext cx="3926115" cy="523220"/>
          </a:xfrm>
          <a:prstGeom prst="rect">
            <a:avLst/>
          </a:prstGeom>
          <a:noFill/>
        </p:spPr>
        <p:txBody>
          <a:bodyPr wrap="square" rtlCol="0">
            <a:spAutoFit/>
          </a:bodyPr>
          <a:lstStyle/>
          <a:p>
            <a:pPr algn="ctr"/>
            <a:r>
              <a:rPr lang="en-IN" sz="2800" dirty="0">
                <a:latin typeface="Book Antiqua" panose="02040602050305030304" pitchFamily="18" charset="0"/>
              </a:rPr>
              <a:t>Bus and Star</a:t>
            </a:r>
          </a:p>
        </p:txBody>
      </p:sp>
      <p:sp>
        <p:nvSpPr>
          <p:cNvPr id="9" name="TextBox 8"/>
          <p:cNvSpPr txBox="1"/>
          <p:nvPr/>
        </p:nvSpPr>
        <p:spPr>
          <a:xfrm>
            <a:off x="10065657" y="6477000"/>
            <a:ext cx="4259943" cy="523220"/>
          </a:xfrm>
          <a:prstGeom prst="rect">
            <a:avLst/>
          </a:prstGeom>
          <a:noFill/>
        </p:spPr>
        <p:txBody>
          <a:bodyPr wrap="square" rtlCol="0">
            <a:spAutoFit/>
          </a:bodyPr>
          <a:lstStyle/>
          <a:p>
            <a:pPr algn="ctr"/>
            <a:r>
              <a:rPr lang="en-IN" sz="2800" dirty="0">
                <a:latin typeface="Book Antiqua" panose="02040602050305030304" pitchFamily="18" charset="0"/>
              </a:rPr>
              <a:t>Bus-Star-Ring</a:t>
            </a:r>
          </a:p>
        </p:txBody>
      </p:sp>
    </p:spTree>
    <p:extLst>
      <p:ext uri="{BB962C8B-B14F-4D97-AF65-F5344CB8AC3E}">
        <p14:creationId xmlns:p14="http://schemas.microsoft.com/office/powerpoint/2010/main" val="2083330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1310006"/>
            <a:ext cx="5867400" cy="3077766"/>
          </a:xfrm>
          <a:prstGeom prst="rect">
            <a:avLst/>
          </a:prstGeom>
        </p:spPr>
        <p:txBody>
          <a:bodyPr wrap="square">
            <a:spAutoFit/>
          </a:bodyPr>
          <a:lstStyle/>
          <a:p>
            <a:r>
              <a:rPr lang="en-IN" sz="2800" b="1" u="sng" dirty="0">
                <a:solidFill>
                  <a:srgbClr val="FF0000"/>
                </a:solidFill>
                <a:latin typeface="Book Antiqua" panose="02040602050305030304" pitchFamily="18" charset="0"/>
              </a:rPr>
              <a:t>Advantages: </a:t>
            </a:r>
          </a:p>
          <a:p>
            <a:pPr marL="457200" indent="-457200">
              <a:buFont typeface="Arial" panose="020B0604020202020204" pitchFamily="34" charset="0"/>
              <a:buChar char="•"/>
            </a:pPr>
            <a:r>
              <a:rPr lang="en-US" sz="2800" dirty="0">
                <a:latin typeface="Book Antiqua" panose="02040602050305030304" pitchFamily="18" charset="0"/>
              </a:rPr>
              <a:t>Super reliable and fault tolerant</a:t>
            </a:r>
          </a:p>
          <a:p>
            <a:pPr marL="457200" indent="-457200">
              <a:buFont typeface="Arial" panose="020B0604020202020204" pitchFamily="34" charset="0"/>
              <a:buChar char="•"/>
            </a:pPr>
            <a:r>
              <a:rPr lang="en-US" sz="2800" dirty="0">
                <a:latin typeface="Book Antiqua" panose="02040602050305030304" pitchFamily="18" charset="0"/>
              </a:rPr>
              <a:t>Highly flexible and scalable</a:t>
            </a:r>
          </a:p>
          <a:p>
            <a:pPr marL="457200" indent="-457200">
              <a:buFont typeface="Arial" panose="020B0604020202020204" pitchFamily="34" charset="0"/>
              <a:buChar char="•"/>
            </a:pPr>
            <a:r>
              <a:rPr lang="en-US" sz="2800" dirty="0">
                <a:latin typeface="Book Antiqua" panose="02040602050305030304" pitchFamily="18" charset="0"/>
              </a:rPr>
              <a:t>Robust</a:t>
            </a:r>
          </a:p>
          <a:p>
            <a:endParaRPr lang="en-US" sz="2800" b="0" i="0" dirty="0">
              <a:solidFill>
                <a:schemeClr val="accent6">
                  <a:lumMod val="50000"/>
                </a:schemeClr>
              </a:solidFill>
              <a:effectLst/>
              <a:latin typeface="Book Antiqua" panose="02040602050305030304" pitchFamily="18" charset="0"/>
            </a:endParaRPr>
          </a:p>
          <a:p>
            <a:pPr algn="just"/>
            <a:endParaRPr lang="en-US" sz="2800" dirty="0">
              <a:latin typeface="Book Antiqua" panose="02040602050305030304" pitchFamily="18" charset="0"/>
            </a:endParaRPr>
          </a:p>
          <a:p>
            <a:endParaRPr lang="en-US" b="0" i="0" dirty="0">
              <a:solidFill>
                <a:srgbClr val="707070"/>
              </a:solidFill>
              <a:effectLst/>
              <a:latin typeface="roboto"/>
            </a:endParaRPr>
          </a:p>
        </p:txBody>
      </p:sp>
      <p:sp>
        <p:nvSpPr>
          <p:cNvPr id="6" name="Rectangle 5"/>
          <p:cNvSpPr/>
          <p:nvPr/>
        </p:nvSpPr>
        <p:spPr>
          <a:xfrm>
            <a:off x="653141" y="4267200"/>
            <a:ext cx="13215257" cy="2277547"/>
          </a:xfrm>
          <a:prstGeom prst="rect">
            <a:avLst/>
          </a:prstGeom>
        </p:spPr>
        <p:txBody>
          <a:bodyPr wrap="square">
            <a:spAutoFit/>
          </a:bodyPr>
          <a:lstStyle/>
          <a:p>
            <a:pPr algn="just"/>
            <a:r>
              <a:rPr lang="en-IN" sz="3200" b="1" u="sng" dirty="0">
                <a:solidFill>
                  <a:srgbClr val="3366CC"/>
                </a:solidFill>
                <a:latin typeface="Book Antiqua" panose="02040602050305030304" pitchFamily="18" charset="0"/>
              </a:rPr>
              <a:t>Computer Network Components:</a:t>
            </a:r>
          </a:p>
          <a:p>
            <a:pPr algn="just"/>
            <a:endParaRPr lang="en-IN" sz="2800" dirty="0">
              <a:latin typeface="Book Antiqua" panose="02040602050305030304" pitchFamily="18" charset="0"/>
            </a:endParaRPr>
          </a:p>
          <a:p>
            <a:pPr algn="just"/>
            <a:r>
              <a:rPr lang="en-IN" sz="2800" dirty="0">
                <a:latin typeface="Book Antiqua" panose="02040602050305030304" pitchFamily="18" charset="0"/>
              </a:rPr>
              <a:t>C</a:t>
            </a:r>
            <a:r>
              <a:rPr lang="en-US" sz="2800" dirty="0" err="1">
                <a:latin typeface="Book Antiqua" panose="02040602050305030304" pitchFamily="18" charset="0"/>
              </a:rPr>
              <a:t>omprise</a:t>
            </a:r>
            <a:r>
              <a:rPr lang="en-US" sz="2800" dirty="0">
                <a:latin typeface="Book Antiqua" panose="02040602050305030304" pitchFamily="18" charset="0"/>
              </a:rPr>
              <a:t> of both </a:t>
            </a:r>
            <a:r>
              <a:rPr lang="en-US" sz="2800" u="sng" dirty="0">
                <a:latin typeface="Book Antiqua" panose="02040602050305030304" pitchFamily="18" charset="0"/>
              </a:rPr>
              <a:t>physical parts </a:t>
            </a:r>
            <a:r>
              <a:rPr lang="en-US" sz="2800" dirty="0">
                <a:latin typeface="Book Antiqua" panose="02040602050305030304" pitchFamily="18" charset="0"/>
              </a:rPr>
              <a:t>as well as the </a:t>
            </a:r>
            <a:r>
              <a:rPr lang="en-US" sz="2800" u="sng" dirty="0">
                <a:latin typeface="Book Antiqua" panose="02040602050305030304" pitchFamily="18" charset="0"/>
              </a:rPr>
              <a:t>software required </a:t>
            </a:r>
            <a:r>
              <a:rPr lang="en-US" sz="2800" dirty="0">
                <a:latin typeface="Book Antiqua" panose="02040602050305030304" pitchFamily="18" charset="0"/>
              </a:rPr>
              <a:t>for installing computer networks</a:t>
            </a:r>
            <a:endParaRPr lang="en-IN" sz="2800" dirty="0">
              <a:latin typeface="Book Antiqua" panose="02040602050305030304" pitchFamily="18" charset="0"/>
            </a:endParaRPr>
          </a:p>
          <a:p>
            <a:pPr algn="ctr"/>
            <a:endParaRPr lang="en-IN" b="0" i="0" dirty="0">
              <a:solidFill>
                <a:srgbClr val="797979"/>
              </a:solidFill>
              <a:effectLst/>
              <a:latin typeface="Arial" panose="020B0604020202020204" pitchFamily="34" charset="0"/>
            </a:endParaRPr>
          </a:p>
        </p:txBody>
      </p:sp>
      <p:sp>
        <p:nvSpPr>
          <p:cNvPr id="7" name="Rectangle 6"/>
          <p:cNvSpPr/>
          <p:nvPr/>
        </p:nvSpPr>
        <p:spPr>
          <a:xfrm>
            <a:off x="653142" y="4787583"/>
            <a:ext cx="13215257" cy="492443"/>
          </a:xfrm>
          <a:prstGeom prst="rect">
            <a:avLst/>
          </a:prstGeom>
        </p:spPr>
        <p:txBody>
          <a:bodyPr wrap="square">
            <a:spAutoFit/>
          </a:bodyPr>
          <a:lstStyle/>
          <a:p>
            <a:endParaRPr lang="en-IN" dirty="0"/>
          </a:p>
        </p:txBody>
      </p:sp>
      <p:sp>
        <p:nvSpPr>
          <p:cNvPr id="2" name="Rectangle 1"/>
          <p:cNvSpPr/>
          <p:nvPr/>
        </p:nvSpPr>
        <p:spPr>
          <a:xfrm>
            <a:off x="7924800" y="1416052"/>
            <a:ext cx="5974078" cy="2677656"/>
          </a:xfrm>
          <a:prstGeom prst="rect">
            <a:avLst/>
          </a:prstGeom>
        </p:spPr>
        <p:txBody>
          <a:bodyPr wrap="square">
            <a:spAutoFit/>
          </a:bodyPr>
          <a:lstStyle/>
          <a:p>
            <a:r>
              <a:rPr lang="en-IN" sz="2800" b="1" u="sng" dirty="0">
                <a:solidFill>
                  <a:srgbClr val="FF0000"/>
                </a:solidFill>
                <a:latin typeface="Book Antiqua" panose="02040602050305030304" pitchFamily="18" charset="0"/>
              </a:rPr>
              <a:t>Disadvantages:</a:t>
            </a:r>
          </a:p>
          <a:p>
            <a:pPr marL="457200" indent="-457200" algn="just">
              <a:buFont typeface="Arial" panose="020B0604020202020204" pitchFamily="34" charset="0"/>
              <a:buChar char="•"/>
            </a:pPr>
            <a:r>
              <a:rPr lang="en-US" sz="2800" dirty="0">
                <a:latin typeface="Book Antiqua" panose="02040602050305030304" pitchFamily="18" charset="0"/>
              </a:rPr>
              <a:t>Expensive due to the use of variety of network devices and cable types</a:t>
            </a:r>
          </a:p>
          <a:p>
            <a:pPr marL="457200" indent="-457200" algn="just">
              <a:buFont typeface="Arial" panose="020B0604020202020204" pitchFamily="34" charset="0"/>
              <a:buChar char="•"/>
            </a:pPr>
            <a:r>
              <a:rPr lang="en-US" sz="2800" dirty="0">
                <a:latin typeface="Book Antiqua" panose="02040602050305030304" pitchFamily="18" charset="0"/>
              </a:rPr>
              <a:t>Extremely complex structure to create and manage</a:t>
            </a:r>
          </a:p>
        </p:txBody>
      </p:sp>
    </p:spTree>
    <p:extLst>
      <p:ext uri="{BB962C8B-B14F-4D97-AF65-F5344CB8AC3E}">
        <p14:creationId xmlns:p14="http://schemas.microsoft.com/office/powerpoint/2010/main" val="3062985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1295400"/>
            <a:ext cx="13182600" cy="6555641"/>
          </a:xfrm>
          <a:prstGeom prst="rect">
            <a:avLst/>
          </a:prstGeom>
        </p:spPr>
        <p:txBody>
          <a:bodyPr wrap="square">
            <a:spAutoFit/>
          </a:bodyPr>
          <a:lstStyle/>
          <a:p>
            <a:r>
              <a:rPr lang="en-US" sz="2800" b="1" dirty="0">
                <a:solidFill>
                  <a:srgbClr val="FF0000"/>
                </a:solidFill>
                <a:latin typeface="Book Antiqua" panose="02040602050305030304" pitchFamily="18" charset="0"/>
              </a:rPr>
              <a:t>Hardware Components:</a:t>
            </a:r>
          </a:p>
          <a:p>
            <a:r>
              <a:rPr lang="en-US" sz="2800" b="1" dirty="0">
                <a:solidFill>
                  <a:srgbClr val="000000"/>
                </a:solidFill>
                <a:latin typeface="Book Antiqua" panose="02040602050305030304" pitchFamily="18" charset="0"/>
              </a:rPr>
              <a:t>Servers:</a:t>
            </a:r>
          </a:p>
          <a:p>
            <a:pPr marL="457200" indent="-457200" algn="just">
              <a:buFont typeface="Wingdings" panose="05000000000000000000" pitchFamily="2" charset="2"/>
              <a:buChar char="Ø"/>
            </a:pPr>
            <a:r>
              <a:rPr lang="en-US" sz="2800" dirty="0">
                <a:solidFill>
                  <a:srgbClr val="000000"/>
                </a:solidFill>
                <a:latin typeface="Book Antiqua" panose="02040602050305030304" pitchFamily="18" charset="0"/>
              </a:rPr>
              <a:t>Manage the resources of the network. </a:t>
            </a:r>
          </a:p>
          <a:p>
            <a:pPr marL="457200" indent="-457200" algn="just">
              <a:buFont typeface="Wingdings" panose="05000000000000000000" pitchFamily="2" charset="2"/>
              <a:buChar char="Ø"/>
            </a:pPr>
            <a:r>
              <a:rPr lang="en-US" sz="2800" dirty="0">
                <a:solidFill>
                  <a:srgbClr val="000000"/>
                </a:solidFill>
                <a:latin typeface="Book Antiqua" panose="02040602050305030304" pitchFamily="18" charset="0"/>
              </a:rPr>
              <a:t>Servers can be of various kinds: file servers, database servers, print servers etc.</a:t>
            </a:r>
            <a:r>
              <a:rPr lang="en-IN" sz="2800" dirty="0">
                <a:latin typeface="Book Antiqua" panose="02040602050305030304" pitchFamily="18" charset="0"/>
              </a:rPr>
              <a:t> </a:t>
            </a:r>
            <a:r>
              <a:rPr lang="en-US" sz="2800" dirty="0">
                <a:latin typeface="Book Antiqua" panose="02040602050305030304" pitchFamily="18" charset="0"/>
              </a:rPr>
              <a:t>ATM machines - real-time, interactive, client-server</a:t>
            </a:r>
          </a:p>
          <a:p>
            <a:endParaRPr lang="en-US" sz="2800" dirty="0">
              <a:latin typeface="Book Antiqua" panose="02040602050305030304" pitchFamily="18" charset="0"/>
            </a:endParaRPr>
          </a:p>
          <a:p>
            <a:r>
              <a:rPr lang="en-US" sz="2800" b="1" dirty="0">
                <a:solidFill>
                  <a:srgbClr val="000000"/>
                </a:solidFill>
                <a:latin typeface="Book Antiqua" panose="02040602050305030304" pitchFamily="18" charset="0"/>
              </a:rPr>
              <a:t>Clients</a:t>
            </a:r>
            <a:r>
              <a:rPr lang="en-US" sz="2800" dirty="0">
                <a:solidFill>
                  <a:srgbClr val="000000"/>
                </a:solidFill>
                <a:latin typeface="Book Antiqua" panose="02040602050305030304" pitchFamily="18" charset="0"/>
              </a:rPr>
              <a:t>:</a:t>
            </a:r>
          </a:p>
          <a:p>
            <a:pPr marL="457200" indent="-457200">
              <a:buFont typeface="Wingdings" panose="05000000000000000000" pitchFamily="2" charset="2"/>
              <a:buChar char="Ø"/>
            </a:pPr>
            <a:r>
              <a:rPr lang="en-US" sz="2800" dirty="0">
                <a:solidFill>
                  <a:srgbClr val="000000"/>
                </a:solidFill>
                <a:latin typeface="Book Antiqua" panose="02040602050305030304" pitchFamily="18" charset="0"/>
              </a:rPr>
              <a:t>Computers that </a:t>
            </a:r>
            <a:r>
              <a:rPr lang="en-US" sz="2800" u="sng" dirty="0">
                <a:solidFill>
                  <a:srgbClr val="000000"/>
                </a:solidFill>
                <a:latin typeface="Book Antiqua" panose="02040602050305030304" pitchFamily="18" charset="0"/>
              </a:rPr>
              <a:t>request and receive service </a:t>
            </a:r>
            <a:r>
              <a:rPr lang="en-US" sz="2800" dirty="0">
                <a:solidFill>
                  <a:srgbClr val="000000"/>
                </a:solidFill>
                <a:latin typeface="Book Antiqua" panose="02040602050305030304" pitchFamily="18" charset="0"/>
              </a:rPr>
              <a:t>from the servers to access and use the network resources.</a:t>
            </a:r>
          </a:p>
          <a:p>
            <a:pPr>
              <a:buFont typeface="Arial" panose="020B0604020202020204" pitchFamily="34" charset="0"/>
              <a:buChar char="•"/>
            </a:pPr>
            <a:endParaRPr lang="en-US" sz="2800" dirty="0">
              <a:solidFill>
                <a:srgbClr val="000000"/>
              </a:solidFill>
              <a:latin typeface="Book Antiqua" panose="02040602050305030304" pitchFamily="18" charset="0"/>
            </a:endParaRPr>
          </a:p>
          <a:p>
            <a:r>
              <a:rPr lang="en-US" sz="2800" b="1" dirty="0">
                <a:solidFill>
                  <a:srgbClr val="000000"/>
                </a:solidFill>
                <a:latin typeface="Book Antiqua" panose="02040602050305030304" pitchFamily="18" charset="0"/>
              </a:rPr>
              <a:t>Peers: </a:t>
            </a:r>
          </a:p>
          <a:p>
            <a:pPr marL="457200" indent="-457200">
              <a:buFont typeface="Wingdings" panose="05000000000000000000" pitchFamily="2" charset="2"/>
              <a:buChar char="Ø"/>
            </a:pPr>
            <a:r>
              <a:rPr lang="en-US" sz="2800" dirty="0">
                <a:solidFill>
                  <a:srgbClr val="000000"/>
                </a:solidFill>
                <a:latin typeface="Book Antiqua" panose="02040602050305030304" pitchFamily="18" charset="0"/>
              </a:rPr>
              <a:t>Peers are computers that </a:t>
            </a:r>
            <a:r>
              <a:rPr lang="en-US" sz="2800" u="sng" dirty="0">
                <a:solidFill>
                  <a:srgbClr val="000000"/>
                </a:solidFill>
                <a:latin typeface="Book Antiqua" panose="02040602050305030304" pitchFamily="18" charset="0"/>
              </a:rPr>
              <a:t>provide as well as receive services </a:t>
            </a:r>
            <a:r>
              <a:rPr lang="en-US" sz="2800" dirty="0">
                <a:solidFill>
                  <a:srgbClr val="000000"/>
                </a:solidFill>
                <a:latin typeface="Book Antiqua" panose="02040602050305030304" pitchFamily="18" charset="0"/>
              </a:rPr>
              <a:t>from other peers in a workgroup network.</a:t>
            </a:r>
          </a:p>
          <a:p>
            <a:endParaRPr lang="en-US" sz="2800" dirty="0">
              <a:solidFill>
                <a:srgbClr val="000000"/>
              </a:solidFill>
              <a:latin typeface="Book Antiqua" panose="02040602050305030304" pitchFamily="18" charset="0"/>
            </a:endParaRPr>
          </a:p>
          <a:p>
            <a:r>
              <a:rPr lang="en-US" sz="2800" b="1" dirty="0">
                <a:latin typeface="Book Antiqua" panose="02040602050305030304" pitchFamily="18" charset="0"/>
              </a:rPr>
              <a:t> </a:t>
            </a:r>
            <a:endParaRPr lang="en-US" sz="2800" dirty="0">
              <a:latin typeface="Book Antiqua" panose="02040602050305030304" pitchFamily="18" charset="0"/>
            </a:endParaRPr>
          </a:p>
        </p:txBody>
      </p:sp>
    </p:spTree>
    <p:extLst>
      <p:ext uri="{BB962C8B-B14F-4D97-AF65-F5344CB8AC3E}">
        <p14:creationId xmlns:p14="http://schemas.microsoft.com/office/powerpoint/2010/main" val="326171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1524000"/>
            <a:ext cx="12420600" cy="5693866"/>
          </a:xfrm>
          <a:prstGeom prst="rect">
            <a:avLst/>
          </a:prstGeom>
        </p:spPr>
        <p:txBody>
          <a:bodyPr wrap="square">
            <a:spAutoFit/>
          </a:bodyPr>
          <a:lstStyle/>
          <a:p>
            <a:r>
              <a:rPr lang="en-US" sz="2800" b="1" dirty="0">
                <a:latin typeface="Book Antiqua" panose="02040602050305030304" pitchFamily="18" charset="0"/>
              </a:rPr>
              <a:t>Transmission Media</a:t>
            </a:r>
            <a:r>
              <a:rPr lang="en-US" sz="2800" dirty="0">
                <a:latin typeface="Book Antiqua" panose="02040602050305030304" pitchFamily="18" charset="0"/>
              </a:rPr>
              <a:t>:</a:t>
            </a:r>
          </a:p>
          <a:p>
            <a:pPr marL="457200" indent="-457200" algn="just">
              <a:buFont typeface="Wingdings" panose="05000000000000000000" pitchFamily="2" charset="2"/>
              <a:buChar char="Ø"/>
            </a:pPr>
            <a:r>
              <a:rPr lang="en-US" sz="2800" u="sng" dirty="0">
                <a:latin typeface="Book Antiqua" panose="02040602050305030304" pitchFamily="18" charset="0"/>
              </a:rPr>
              <a:t>Through which data is transferred </a:t>
            </a:r>
            <a:r>
              <a:rPr lang="en-US" sz="2800" dirty="0">
                <a:latin typeface="Book Antiqua" panose="02040602050305030304" pitchFamily="18" charset="0"/>
              </a:rPr>
              <a:t>from one device to another in a network. </a:t>
            </a:r>
          </a:p>
          <a:p>
            <a:pPr marL="457200" indent="-457200" algn="just">
              <a:buFont typeface="Wingdings" panose="05000000000000000000" pitchFamily="2" charset="2"/>
              <a:buChar char="Ø"/>
            </a:pPr>
            <a:r>
              <a:rPr lang="en-US" sz="2800" dirty="0">
                <a:latin typeface="Book Antiqua" panose="02040602050305030304" pitchFamily="18" charset="0"/>
              </a:rPr>
              <a:t>Transmission media may be </a:t>
            </a:r>
            <a:r>
              <a:rPr lang="en-US" sz="2800" u="sng" dirty="0">
                <a:latin typeface="Book Antiqua" panose="02040602050305030304" pitchFamily="18" charset="0"/>
              </a:rPr>
              <a:t>guided media </a:t>
            </a:r>
            <a:r>
              <a:rPr lang="en-US" sz="2800" dirty="0">
                <a:latin typeface="Book Antiqua" panose="02040602050305030304" pitchFamily="18" charset="0"/>
              </a:rPr>
              <a:t>like coaxial cable, </a:t>
            </a:r>
            <a:r>
              <a:rPr lang="en-US" sz="2800" dirty="0" err="1">
                <a:latin typeface="Book Antiqua" panose="02040602050305030304" pitchFamily="18" charset="0"/>
              </a:rPr>
              <a:t>fibre</a:t>
            </a:r>
            <a:r>
              <a:rPr lang="en-US" sz="2800" dirty="0">
                <a:latin typeface="Book Antiqua" panose="02040602050305030304" pitchFamily="18" charset="0"/>
              </a:rPr>
              <a:t> optic cables </a:t>
            </a:r>
            <a:r>
              <a:rPr lang="en-US" sz="2800" dirty="0" err="1">
                <a:latin typeface="Book Antiqua" panose="02040602050305030304" pitchFamily="18" charset="0"/>
              </a:rPr>
              <a:t>etc</a:t>
            </a:r>
            <a:r>
              <a:rPr lang="en-US" sz="2800" dirty="0">
                <a:latin typeface="Book Antiqua" panose="02040602050305030304" pitchFamily="18" charset="0"/>
              </a:rPr>
              <a:t>; or maybe </a:t>
            </a:r>
            <a:r>
              <a:rPr lang="en-US" sz="2800" u="sng" dirty="0">
                <a:latin typeface="Book Antiqua" panose="02040602050305030304" pitchFamily="18" charset="0"/>
              </a:rPr>
              <a:t>unguided media</a:t>
            </a:r>
            <a:r>
              <a:rPr lang="en-US" sz="2800" dirty="0">
                <a:latin typeface="Book Antiqua" panose="02040602050305030304" pitchFamily="18" charset="0"/>
              </a:rPr>
              <a:t> like microwaves, infra-red waves etc.</a:t>
            </a:r>
          </a:p>
          <a:p>
            <a:pPr marL="457200" indent="-457200" algn="just">
              <a:buFont typeface="Wingdings" panose="05000000000000000000" pitchFamily="2" charset="2"/>
              <a:buChar char="Ø"/>
            </a:pPr>
            <a:endParaRPr lang="en-US" sz="2800" b="1" dirty="0">
              <a:latin typeface="Book Antiqua" panose="02040602050305030304" pitchFamily="18" charset="0"/>
            </a:endParaRPr>
          </a:p>
          <a:p>
            <a:r>
              <a:rPr lang="en-US" sz="2800" b="1" dirty="0">
                <a:latin typeface="Book Antiqua" panose="02040602050305030304" pitchFamily="18" charset="0"/>
              </a:rPr>
              <a:t>Connecting Devices</a:t>
            </a:r>
            <a:r>
              <a:rPr lang="en-US" sz="2800" dirty="0">
                <a:latin typeface="Book Antiqua" panose="02040602050305030304" pitchFamily="18" charset="0"/>
              </a:rPr>
              <a:t>: </a:t>
            </a:r>
          </a:p>
          <a:p>
            <a:pPr marL="457200" indent="-457200" algn="just">
              <a:buFont typeface="Wingdings" panose="05000000000000000000" pitchFamily="2" charset="2"/>
              <a:buChar char="Ø"/>
            </a:pPr>
            <a:r>
              <a:rPr lang="en-US" sz="2800" dirty="0">
                <a:latin typeface="Book Antiqua" panose="02040602050305030304" pitchFamily="18" charset="0"/>
              </a:rPr>
              <a:t>Act as middleware between networks or computers by </a:t>
            </a:r>
            <a:r>
              <a:rPr lang="en-US" sz="2800" u="sng" dirty="0">
                <a:latin typeface="Book Antiqua" panose="02040602050305030304" pitchFamily="18" charset="0"/>
              </a:rPr>
              <a:t>binding the network media together.</a:t>
            </a:r>
          </a:p>
          <a:p>
            <a:pPr marL="457200" indent="-457200" algn="just">
              <a:buFont typeface="Wingdings" panose="05000000000000000000" pitchFamily="2" charset="2"/>
              <a:buChar char="Ø"/>
            </a:pPr>
            <a:r>
              <a:rPr lang="en-US" sz="2800" dirty="0">
                <a:latin typeface="Book Antiqua" panose="02040602050305030304" pitchFamily="18" charset="0"/>
              </a:rPr>
              <a:t> Some of the common connecting devices are: Router, Bridges, Hubs, Repeaters, Gateways, Switches </a:t>
            </a:r>
          </a:p>
          <a:p>
            <a:pPr>
              <a:buFont typeface="Arial" panose="020B0604020202020204" pitchFamily="34" charset="0"/>
              <a:buChar char="•"/>
            </a:pPr>
            <a:endParaRPr lang="en-US" sz="2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746571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3:</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6" name="Rectangle 5"/>
          <p:cNvSpPr/>
          <p:nvPr/>
        </p:nvSpPr>
        <p:spPr>
          <a:xfrm>
            <a:off x="714564" y="1905000"/>
            <a:ext cx="13001436" cy="5262979"/>
          </a:xfrm>
          <a:prstGeom prst="rect">
            <a:avLst/>
          </a:prstGeom>
        </p:spPr>
        <p:txBody>
          <a:bodyPr wrap="square">
            <a:spAutoFit/>
          </a:bodyPr>
          <a:lstStyle/>
          <a:p>
            <a:r>
              <a:rPr lang="en-US" sz="2800" dirty="0">
                <a:solidFill>
                  <a:srgbClr val="222222"/>
                </a:solidFill>
                <a:latin typeface="Book Antiqua" panose="02040602050305030304" pitchFamily="18" charset="0"/>
              </a:rPr>
              <a:t>1) In which topology, if there are n devices in a network, each device has n-1 ports for cables ?</a:t>
            </a:r>
          </a:p>
          <a:p>
            <a:pPr marL="514350" indent="-514350">
              <a:buAutoNum type="alphaUcParenR"/>
            </a:pPr>
            <a:r>
              <a:rPr lang="en-US" sz="2800" dirty="0">
                <a:solidFill>
                  <a:srgbClr val="222222"/>
                </a:solidFill>
                <a:latin typeface="Book Antiqua" panose="02040602050305030304" pitchFamily="18" charset="0"/>
              </a:rPr>
              <a:t>Mesh      B)Star         C)Ring        D)Bus</a:t>
            </a:r>
          </a:p>
          <a:p>
            <a:pPr marL="514350" indent="-514350">
              <a:buAutoNum type="alphaUcParenR"/>
            </a:pPr>
            <a:endParaRPr lang="en-US" sz="2800" dirty="0">
              <a:solidFill>
                <a:srgbClr val="222222"/>
              </a:solidFill>
              <a:latin typeface="Book Antiqua" panose="02040602050305030304" pitchFamily="18" charset="0"/>
            </a:endParaRPr>
          </a:p>
          <a:p>
            <a:r>
              <a:rPr lang="en-US" sz="2800" dirty="0">
                <a:solidFill>
                  <a:srgbClr val="222222"/>
                </a:solidFill>
                <a:latin typeface="Book Antiqua" panose="02040602050305030304" pitchFamily="18" charset="0"/>
              </a:rPr>
              <a:t>Answer: A</a:t>
            </a:r>
          </a:p>
          <a:p>
            <a:endParaRPr lang="en-US" sz="2800" dirty="0">
              <a:latin typeface="Book Antiqua" panose="02040602050305030304" pitchFamily="18" charset="0"/>
            </a:endParaRPr>
          </a:p>
          <a:p>
            <a:r>
              <a:rPr lang="en-US" sz="2800" dirty="0">
                <a:solidFill>
                  <a:srgbClr val="3A3A3A"/>
                </a:solidFill>
                <a:latin typeface="Book Antiqua" panose="02040602050305030304" pitchFamily="18" charset="0"/>
              </a:rPr>
              <a:t>2) A device which is used to boost the signal between two cable segments or wireless access points is</a:t>
            </a:r>
            <a:br>
              <a:rPr lang="en-US" sz="2800" dirty="0">
                <a:solidFill>
                  <a:srgbClr val="3A3A3A"/>
                </a:solidFill>
                <a:latin typeface="Book Antiqua" panose="02040602050305030304" pitchFamily="18" charset="0"/>
              </a:rPr>
            </a:br>
            <a:r>
              <a:rPr lang="en-US" sz="2800" dirty="0">
                <a:solidFill>
                  <a:srgbClr val="3A3A3A"/>
                </a:solidFill>
                <a:latin typeface="Book Antiqua" panose="02040602050305030304" pitchFamily="18" charset="0"/>
              </a:rPr>
              <a:t>A) Booster   B) Repeater   C) Switch   D) Router</a:t>
            </a:r>
            <a:br>
              <a:rPr lang="en-US" sz="2800" dirty="0">
                <a:solidFill>
                  <a:srgbClr val="3A3A3A"/>
                </a:solidFill>
                <a:latin typeface="Book Antiqua" panose="02040602050305030304" pitchFamily="18" charset="0"/>
              </a:rPr>
            </a:br>
            <a:endParaRPr lang="en-US" sz="2800" dirty="0">
              <a:solidFill>
                <a:srgbClr val="3A3A3A"/>
              </a:solidFill>
              <a:latin typeface="Book Antiqua" panose="02040602050305030304" pitchFamily="18" charset="0"/>
            </a:endParaRPr>
          </a:p>
          <a:p>
            <a:r>
              <a:rPr lang="en-US" sz="2800" dirty="0">
                <a:solidFill>
                  <a:srgbClr val="3A3A3A"/>
                </a:solidFill>
                <a:latin typeface="Book Antiqua" panose="02040602050305030304" pitchFamily="18" charset="0"/>
              </a:rPr>
              <a:t>Answer: C</a:t>
            </a:r>
          </a:p>
          <a:p>
            <a:endParaRPr lang="en-IN" sz="2800" dirty="0">
              <a:latin typeface="Book Antiqua" panose="02040602050305030304" pitchFamily="18" charset="0"/>
            </a:endParaRPr>
          </a:p>
        </p:txBody>
      </p:sp>
    </p:spTree>
    <p:extLst>
      <p:ext uri="{BB962C8B-B14F-4D97-AF65-F5344CB8AC3E}">
        <p14:creationId xmlns:p14="http://schemas.microsoft.com/office/powerpoint/2010/main" val="3825612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1600200"/>
            <a:ext cx="11506200" cy="4401205"/>
          </a:xfrm>
          <a:prstGeom prst="rect">
            <a:avLst/>
          </a:prstGeom>
        </p:spPr>
        <p:txBody>
          <a:bodyPr wrap="square">
            <a:spAutoFit/>
          </a:bodyPr>
          <a:lstStyle/>
          <a:p>
            <a:r>
              <a:rPr lang="en-US" sz="2800" dirty="0">
                <a:solidFill>
                  <a:srgbClr val="3A3A3A"/>
                </a:solidFill>
                <a:latin typeface="Book Antiqua" panose="02040602050305030304" pitchFamily="18" charset="0"/>
              </a:rPr>
              <a:t>3) A device that helps prevent congestion and data collisions </a:t>
            </a:r>
            <a:br>
              <a:rPr lang="en-US" sz="2800" dirty="0">
                <a:latin typeface="Book Antiqua" panose="02040602050305030304" pitchFamily="18" charset="0"/>
              </a:rPr>
            </a:br>
            <a:r>
              <a:rPr lang="en-US" sz="2800" dirty="0">
                <a:solidFill>
                  <a:srgbClr val="3A3A3A"/>
                </a:solidFill>
                <a:latin typeface="Book Antiqua" panose="02040602050305030304" pitchFamily="18" charset="0"/>
              </a:rPr>
              <a:t>A) Switch</a:t>
            </a:r>
            <a:r>
              <a:rPr lang="en-US" sz="2800" dirty="0">
                <a:latin typeface="Book Antiqua" panose="02040602050305030304" pitchFamily="18" charset="0"/>
              </a:rPr>
              <a:t>      </a:t>
            </a:r>
            <a:r>
              <a:rPr lang="en-US" sz="2800" dirty="0">
                <a:solidFill>
                  <a:srgbClr val="3A3A3A"/>
                </a:solidFill>
                <a:latin typeface="Book Antiqua" panose="02040602050305030304" pitchFamily="18" charset="0"/>
              </a:rPr>
              <a:t>B) Hub</a:t>
            </a:r>
            <a:r>
              <a:rPr lang="en-US" sz="2800" dirty="0">
                <a:latin typeface="Book Antiqua" panose="02040602050305030304" pitchFamily="18" charset="0"/>
              </a:rPr>
              <a:t>       </a:t>
            </a:r>
            <a:r>
              <a:rPr lang="en-US" sz="2800" dirty="0">
                <a:solidFill>
                  <a:srgbClr val="3A3A3A"/>
                </a:solidFill>
                <a:latin typeface="Book Antiqua" panose="02040602050305030304" pitchFamily="18" charset="0"/>
              </a:rPr>
              <a:t>C) Gateway</a:t>
            </a:r>
            <a:r>
              <a:rPr lang="en-US" sz="2800" dirty="0">
                <a:latin typeface="Book Antiqua" panose="02040602050305030304" pitchFamily="18" charset="0"/>
              </a:rPr>
              <a:t>        D</a:t>
            </a:r>
            <a:r>
              <a:rPr lang="en-US" sz="2800" dirty="0">
                <a:solidFill>
                  <a:srgbClr val="3A3A3A"/>
                </a:solidFill>
                <a:latin typeface="Book Antiqua" panose="02040602050305030304" pitchFamily="18" charset="0"/>
              </a:rPr>
              <a:t>) Proxy Server</a:t>
            </a:r>
          </a:p>
          <a:p>
            <a:endParaRPr lang="en-US" sz="2800" dirty="0">
              <a:solidFill>
                <a:srgbClr val="3A3A3A"/>
              </a:solidFill>
              <a:latin typeface="Book Antiqua" panose="02040602050305030304" pitchFamily="18" charset="0"/>
            </a:endParaRPr>
          </a:p>
          <a:p>
            <a:r>
              <a:rPr lang="en-IN" sz="2800" dirty="0">
                <a:latin typeface="Book Antiqua" panose="02040602050305030304" pitchFamily="18" charset="0"/>
              </a:rPr>
              <a:t>Answer: A</a:t>
            </a:r>
          </a:p>
          <a:p>
            <a:endParaRPr lang="en-IN" sz="2800" dirty="0">
              <a:latin typeface="Book Antiqua" panose="02040602050305030304" pitchFamily="18" charset="0"/>
            </a:endParaRPr>
          </a:p>
          <a:p>
            <a:r>
              <a:rPr lang="en-US" sz="2800" dirty="0">
                <a:latin typeface="Book Antiqua" panose="02040602050305030304" pitchFamily="18" charset="0"/>
              </a:rPr>
              <a:t>4) A device that is used to connect a number of LANs is –</a:t>
            </a:r>
            <a:br>
              <a:rPr lang="en-US" sz="2800" dirty="0">
                <a:latin typeface="Book Antiqua" panose="02040602050305030304" pitchFamily="18" charset="0"/>
              </a:rPr>
            </a:br>
            <a:r>
              <a:rPr lang="en-US" sz="2800" dirty="0">
                <a:latin typeface="Book Antiqua" panose="02040602050305030304" pitchFamily="18" charset="0"/>
              </a:rPr>
              <a:t>A) Router       B) Repeater         C) Bridge         D) Switch</a:t>
            </a:r>
            <a:br>
              <a:rPr lang="en-US" sz="2800" dirty="0">
                <a:latin typeface="Book Antiqua" panose="02040602050305030304" pitchFamily="18" charset="0"/>
              </a:rPr>
            </a:br>
            <a:endParaRPr lang="en-US" sz="2800" dirty="0">
              <a:latin typeface="Book Antiqua" panose="02040602050305030304" pitchFamily="18" charset="0"/>
            </a:endParaRPr>
          </a:p>
          <a:p>
            <a:r>
              <a:rPr lang="en-US" sz="2800" dirty="0">
                <a:latin typeface="Book Antiqua" panose="02040602050305030304" pitchFamily="18" charset="0"/>
              </a:rPr>
              <a:t>Answer: A</a:t>
            </a:r>
          </a:p>
          <a:p>
            <a:endParaRPr lang="en-IN" sz="2800" dirty="0">
              <a:latin typeface="Book Antiqua" panose="02040602050305030304" pitchFamily="18" charset="0"/>
            </a:endParaRPr>
          </a:p>
        </p:txBody>
      </p:sp>
    </p:spTree>
    <p:extLst>
      <p:ext uri="{BB962C8B-B14F-4D97-AF65-F5344CB8AC3E}">
        <p14:creationId xmlns:p14="http://schemas.microsoft.com/office/powerpoint/2010/main" val="1642119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1447800"/>
            <a:ext cx="12649200" cy="5693866"/>
          </a:xfrm>
          <a:prstGeom prst="rect">
            <a:avLst/>
          </a:prstGeom>
        </p:spPr>
        <p:txBody>
          <a:bodyPr wrap="square">
            <a:spAutoFit/>
          </a:bodyPr>
          <a:lstStyle/>
          <a:p>
            <a:r>
              <a:rPr lang="en-US" b="1" dirty="0">
                <a:solidFill>
                  <a:srgbClr val="3F312E"/>
                </a:solidFill>
                <a:latin typeface="Book Antiqua" panose="02040602050305030304" pitchFamily="18" charset="0"/>
              </a:rPr>
              <a:t>5) What is the use of Bridge in Network?</a:t>
            </a:r>
            <a:br>
              <a:rPr lang="en-US" dirty="0">
                <a:latin typeface="Book Antiqua" panose="02040602050305030304" pitchFamily="18" charset="0"/>
              </a:rPr>
            </a:br>
            <a:r>
              <a:rPr lang="en-US" dirty="0">
                <a:solidFill>
                  <a:srgbClr val="3F312E"/>
                </a:solidFill>
                <a:latin typeface="Book Antiqua" panose="02040602050305030304" pitchFamily="18" charset="0"/>
              </a:rPr>
              <a:t>A) to connect LANs</a:t>
            </a:r>
            <a:r>
              <a:rPr lang="en-US" dirty="0">
                <a:latin typeface="Book Antiqua" panose="02040602050305030304" pitchFamily="18" charset="0"/>
              </a:rPr>
              <a:t>                                                         </a:t>
            </a:r>
            <a:r>
              <a:rPr lang="en-US" dirty="0">
                <a:solidFill>
                  <a:srgbClr val="3F312E"/>
                </a:solidFill>
                <a:latin typeface="Book Antiqua" panose="02040602050305030304" pitchFamily="18" charset="0"/>
              </a:rPr>
              <a:t>B)  to separate LANs</a:t>
            </a:r>
            <a:endParaRPr lang="en-US" dirty="0">
              <a:latin typeface="Book Antiqua" panose="02040602050305030304" pitchFamily="18" charset="0"/>
            </a:endParaRPr>
          </a:p>
          <a:p>
            <a:r>
              <a:rPr lang="en-US" dirty="0">
                <a:solidFill>
                  <a:srgbClr val="3F312E"/>
                </a:solidFill>
                <a:latin typeface="Book Antiqua" panose="02040602050305030304" pitchFamily="18" charset="0"/>
              </a:rPr>
              <a:t>C)  to control Network Speed</a:t>
            </a:r>
            <a:r>
              <a:rPr lang="en-US" dirty="0">
                <a:latin typeface="Book Antiqua" panose="02040602050305030304" pitchFamily="18" charset="0"/>
              </a:rPr>
              <a:t>                                        </a:t>
            </a:r>
            <a:r>
              <a:rPr lang="en-US" dirty="0">
                <a:solidFill>
                  <a:srgbClr val="3F312E"/>
                </a:solidFill>
                <a:latin typeface="Book Antiqua" panose="02040602050305030304" pitchFamily="18" charset="0"/>
              </a:rPr>
              <a:t>D)  All of the above</a:t>
            </a:r>
          </a:p>
          <a:p>
            <a:endParaRPr lang="en-US" dirty="0">
              <a:solidFill>
                <a:srgbClr val="3F312E"/>
              </a:solidFill>
              <a:latin typeface="Book Antiqua" panose="02040602050305030304" pitchFamily="18" charset="0"/>
            </a:endParaRPr>
          </a:p>
          <a:p>
            <a:r>
              <a:rPr lang="en-US" dirty="0">
                <a:solidFill>
                  <a:srgbClr val="3F312E"/>
                </a:solidFill>
                <a:latin typeface="Book Antiqua" panose="02040602050305030304" pitchFamily="18" charset="0"/>
              </a:rPr>
              <a:t>Answer: A</a:t>
            </a:r>
          </a:p>
          <a:p>
            <a:endParaRPr lang="en-US" b="1" dirty="0">
              <a:latin typeface="Book Antiqua" panose="02040602050305030304" pitchFamily="18" charset="0"/>
            </a:endParaRPr>
          </a:p>
          <a:p>
            <a:r>
              <a:rPr lang="en-US" b="1" dirty="0">
                <a:latin typeface="Book Antiqua" panose="02040602050305030304" pitchFamily="18" charset="0"/>
              </a:rPr>
              <a:t>6) What is a Firewall in Computer Network?</a:t>
            </a:r>
            <a:br>
              <a:rPr lang="en-US" dirty="0">
                <a:latin typeface="Book Antiqua" panose="02040602050305030304" pitchFamily="18" charset="0"/>
              </a:rPr>
            </a:br>
            <a:r>
              <a:rPr lang="en-US" dirty="0">
                <a:latin typeface="Book Antiqua" panose="02040602050305030304" pitchFamily="18" charset="0"/>
              </a:rPr>
              <a:t>A) The physical boundary of Network</a:t>
            </a:r>
            <a:br>
              <a:rPr lang="en-US" dirty="0">
                <a:latin typeface="Book Antiqua" panose="02040602050305030304" pitchFamily="18" charset="0"/>
              </a:rPr>
            </a:br>
            <a:r>
              <a:rPr lang="en-US" dirty="0">
                <a:latin typeface="Book Antiqua" panose="02040602050305030304" pitchFamily="18" charset="0"/>
              </a:rPr>
              <a:t>B)  An operating System of Computer Network      </a:t>
            </a:r>
            <a:br>
              <a:rPr lang="en-US" dirty="0">
                <a:latin typeface="Book Antiqua" panose="02040602050305030304" pitchFamily="18" charset="0"/>
              </a:rPr>
            </a:br>
            <a:r>
              <a:rPr lang="en-US" dirty="0">
                <a:latin typeface="Book Antiqua" panose="02040602050305030304" pitchFamily="18" charset="0"/>
              </a:rPr>
              <a:t>C)  A system designed to prevent unauthorized access</a:t>
            </a:r>
            <a:br>
              <a:rPr lang="en-US" dirty="0">
                <a:latin typeface="Book Antiqua" panose="02040602050305030304" pitchFamily="18" charset="0"/>
              </a:rPr>
            </a:br>
            <a:r>
              <a:rPr lang="en-US" dirty="0">
                <a:latin typeface="Book Antiqua" panose="02040602050305030304" pitchFamily="18" charset="0"/>
              </a:rPr>
              <a:t>D)  A web browsing Software</a:t>
            </a:r>
          </a:p>
          <a:p>
            <a:endParaRPr lang="en-US" dirty="0">
              <a:latin typeface="Book Antiqua" panose="02040602050305030304" pitchFamily="18" charset="0"/>
            </a:endParaRPr>
          </a:p>
          <a:p>
            <a:r>
              <a:rPr lang="en-US" dirty="0">
                <a:solidFill>
                  <a:srgbClr val="3F312E"/>
                </a:solidFill>
                <a:latin typeface="Book Antiqua" panose="02040602050305030304" pitchFamily="18" charset="0"/>
              </a:rPr>
              <a:t>Answer: C</a:t>
            </a:r>
          </a:p>
          <a:p>
            <a:endParaRPr lang="en-IN" dirty="0">
              <a:latin typeface="Book Antiqua" panose="02040602050305030304" pitchFamily="18" charset="0"/>
            </a:endParaRPr>
          </a:p>
        </p:txBody>
      </p:sp>
    </p:spTree>
    <p:extLst>
      <p:ext uri="{BB962C8B-B14F-4D97-AF65-F5344CB8AC3E}">
        <p14:creationId xmlns:p14="http://schemas.microsoft.com/office/powerpoint/2010/main" val="3083256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990600" y="350966"/>
            <a:ext cx="4831081" cy="584775"/>
          </a:xfrm>
          <a:prstGeom prst="rect">
            <a:avLst/>
          </a:prstGeom>
          <a:noFill/>
        </p:spPr>
        <p:txBody>
          <a:bodyPr wrap="square" rtlCol="0">
            <a:spAutoFit/>
          </a:bodyPr>
          <a:lstStyle/>
          <a:p>
            <a:r>
              <a:rPr lang="en-IN" sz="3200" b="1" u="sng" dirty="0">
                <a:latin typeface="Book Antiqua" panose="02040602050305030304" pitchFamily="18" charset="0"/>
              </a:rPr>
              <a:t>LECTURE 1</a:t>
            </a:r>
          </a:p>
        </p:txBody>
      </p:sp>
      <p:sp>
        <p:nvSpPr>
          <p:cNvPr id="6" name="TextBox 5"/>
          <p:cNvSpPr txBox="1"/>
          <p:nvPr/>
        </p:nvSpPr>
        <p:spPr>
          <a:xfrm>
            <a:off x="990600" y="1066800"/>
            <a:ext cx="2590800" cy="584775"/>
          </a:xfrm>
          <a:prstGeom prst="rect">
            <a:avLst/>
          </a:prstGeom>
          <a:noFill/>
        </p:spPr>
        <p:txBody>
          <a:bodyPr wrap="square" rtlCol="0">
            <a:spAutoFit/>
          </a:bodyPr>
          <a:lstStyle/>
          <a:p>
            <a:r>
              <a:rPr lang="en-IN" sz="3200" b="1" u="sng" dirty="0">
                <a:solidFill>
                  <a:srgbClr val="3366CC"/>
                </a:solidFill>
                <a:latin typeface="Book Antiqua" panose="02040602050305030304" pitchFamily="18" charset="0"/>
              </a:rPr>
              <a:t>AGENDA:</a:t>
            </a:r>
          </a:p>
        </p:txBody>
      </p:sp>
      <p:sp>
        <p:nvSpPr>
          <p:cNvPr id="7" name="Rectangle 6"/>
          <p:cNvSpPr/>
          <p:nvPr/>
        </p:nvSpPr>
        <p:spPr>
          <a:xfrm>
            <a:off x="838200" y="1905000"/>
            <a:ext cx="7315200" cy="5062283"/>
          </a:xfrm>
          <a:prstGeom prst="rect">
            <a:avLst/>
          </a:prstGeom>
        </p:spPr>
        <p:txBody>
          <a:bodyPr>
            <a:spAutoFit/>
          </a:bodyPr>
          <a:lstStyle/>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Introduction</a:t>
            </a: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Data Communication</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Components of Data Communication</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Computer Networks Definition</a:t>
            </a:r>
          </a:p>
          <a:p>
            <a:pPr marL="4572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Elements of Network</a:t>
            </a: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Why we need computer networks</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Why Is Network Topology Important</a:t>
            </a:r>
          </a:p>
          <a:p>
            <a:pPr marL="457200" indent="-457200">
              <a:lnSpc>
                <a:spcPct val="107000"/>
              </a:lnSpc>
              <a:spcAft>
                <a:spcPts val="800"/>
              </a:spcAft>
              <a:buFont typeface="Wingdings" panose="05000000000000000000" pitchFamily="2" charset="2"/>
              <a:buChar char="Ø"/>
            </a:pPr>
            <a:r>
              <a:rPr lang="en-US"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815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grpId="0" nodeType="click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3000"/>
                                        <p:tgtEl>
                                          <p:spTgt spid="7">
                                            <p:txEl>
                                              <p:pRg st="0" end="0"/>
                                            </p:txEl>
                                          </p:spTgt>
                                        </p:tgtEl>
                                      </p:cBhvr>
                                    </p:animEffect>
                                    <p:anim calcmode="lin" valueType="num">
                                      <p:cBhvr>
                                        <p:cTn id="22" dur="3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3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42" presetClass="entr" presetSubtype="0" fill="hold"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3000"/>
                                        <p:tgtEl>
                                          <p:spTgt spid="7">
                                            <p:txEl>
                                              <p:pRg st="1" end="1"/>
                                            </p:txEl>
                                          </p:spTgt>
                                        </p:tgtEl>
                                      </p:cBhvr>
                                    </p:animEffect>
                                    <p:anim calcmode="lin" valueType="num">
                                      <p:cBhvr>
                                        <p:cTn id="28" dur="3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9" dur="3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30" fill="hold">
                            <p:stCondLst>
                              <p:cond delay="7000"/>
                            </p:stCondLst>
                            <p:childTnLst>
                              <p:par>
                                <p:cTn id="31" presetID="42" presetClass="entr" presetSubtype="0" fill="hold" nodeType="after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fade">
                                      <p:cBhvr>
                                        <p:cTn id="33" dur="3000"/>
                                        <p:tgtEl>
                                          <p:spTgt spid="7">
                                            <p:txEl>
                                              <p:pRg st="2" end="2"/>
                                            </p:txEl>
                                          </p:spTgt>
                                        </p:tgtEl>
                                      </p:cBhvr>
                                    </p:animEffect>
                                    <p:anim calcmode="lin" valueType="num">
                                      <p:cBhvr>
                                        <p:cTn id="34" dur="3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5" dur="3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0"/>
                            </p:stCondLst>
                            <p:childTnLst>
                              <p:par>
                                <p:cTn id="37" presetID="42" presetClass="entr" presetSubtype="0" fill="hold" nodeType="after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3000"/>
                                        <p:tgtEl>
                                          <p:spTgt spid="7">
                                            <p:txEl>
                                              <p:pRg st="3" end="3"/>
                                            </p:txEl>
                                          </p:spTgt>
                                        </p:tgtEl>
                                      </p:cBhvr>
                                    </p:animEffect>
                                    <p:anim calcmode="lin" valueType="num">
                                      <p:cBhvr>
                                        <p:cTn id="40" dur="3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41" dur="3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42" fill="hold">
                            <p:stCondLst>
                              <p:cond delay="13000"/>
                            </p:stCondLst>
                            <p:childTnLst>
                              <p:par>
                                <p:cTn id="43" presetID="42" presetClass="entr" presetSubtype="0" fill="hold" nodeType="afterEffect">
                                  <p:stCondLst>
                                    <p:cond delay="0"/>
                                  </p:stCondLst>
                                  <p:childTnLst>
                                    <p:set>
                                      <p:cBhvr>
                                        <p:cTn id="44" dur="1" fill="hold">
                                          <p:stCondLst>
                                            <p:cond delay="0"/>
                                          </p:stCondLst>
                                        </p:cTn>
                                        <p:tgtEl>
                                          <p:spTgt spid="7">
                                            <p:txEl>
                                              <p:pRg st="4" end="4"/>
                                            </p:txEl>
                                          </p:spTgt>
                                        </p:tgtEl>
                                        <p:attrNameLst>
                                          <p:attrName>style.visibility</p:attrName>
                                        </p:attrNameLst>
                                      </p:cBhvr>
                                      <p:to>
                                        <p:strVal val="visible"/>
                                      </p:to>
                                    </p:set>
                                    <p:animEffect transition="in" filter="fade">
                                      <p:cBhvr>
                                        <p:cTn id="45" dur="3000"/>
                                        <p:tgtEl>
                                          <p:spTgt spid="7">
                                            <p:txEl>
                                              <p:pRg st="4" end="4"/>
                                            </p:txEl>
                                          </p:spTgt>
                                        </p:tgtEl>
                                      </p:cBhvr>
                                    </p:animEffect>
                                    <p:anim calcmode="lin" valueType="num">
                                      <p:cBhvr>
                                        <p:cTn id="46" dur="3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7" dur="3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48" fill="hold">
                            <p:stCondLst>
                              <p:cond delay="16000"/>
                            </p:stCondLst>
                            <p:childTnLst>
                              <p:par>
                                <p:cTn id="49" presetID="42" presetClass="entr" presetSubtype="0" fill="hold" nodeType="after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animEffect transition="in" filter="fade">
                                      <p:cBhvr>
                                        <p:cTn id="51" dur="3000"/>
                                        <p:tgtEl>
                                          <p:spTgt spid="7">
                                            <p:txEl>
                                              <p:pRg st="5" end="5"/>
                                            </p:txEl>
                                          </p:spTgt>
                                        </p:tgtEl>
                                      </p:cBhvr>
                                    </p:animEffect>
                                    <p:anim calcmode="lin" valueType="num">
                                      <p:cBhvr>
                                        <p:cTn id="52" dur="3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3" dur="3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54" fill="hold">
                            <p:stCondLst>
                              <p:cond delay="19000"/>
                            </p:stCondLst>
                            <p:childTnLst>
                              <p:par>
                                <p:cTn id="55" presetID="42" presetClass="entr" presetSubtype="0" fill="hold" nodeType="afterEffect">
                                  <p:stCondLst>
                                    <p:cond delay="0"/>
                                  </p:stCondLst>
                                  <p:childTnLst>
                                    <p:set>
                                      <p:cBhvr>
                                        <p:cTn id="56" dur="1" fill="hold">
                                          <p:stCondLst>
                                            <p:cond delay="0"/>
                                          </p:stCondLst>
                                        </p:cTn>
                                        <p:tgtEl>
                                          <p:spTgt spid="7">
                                            <p:txEl>
                                              <p:pRg st="6" end="6"/>
                                            </p:txEl>
                                          </p:spTgt>
                                        </p:tgtEl>
                                        <p:attrNameLst>
                                          <p:attrName>style.visibility</p:attrName>
                                        </p:attrNameLst>
                                      </p:cBhvr>
                                      <p:to>
                                        <p:strVal val="visible"/>
                                      </p:to>
                                    </p:set>
                                    <p:animEffect transition="in" filter="fade">
                                      <p:cBhvr>
                                        <p:cTn id="57" dur="3000"/>
                                        <p:tgtEl>
                                          <p:spTgt spid="7">
                                            <p:txEl>
                                              <p:pRg st="6" end="6"/>
                                            </p:txEl>
                                          </p:spTgt>
                                        </p:tgtEl>
                                      </p:cBhvr>
                                    </p:animEffect>
                                    <p:anim calcmode="lin" valueType="num">
                                      <p:cBhvr>
                                        <p:cTn id="58" dur="3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9" dur="3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par>
                          <p:cTn id="60" fill="hold">
                            <p:stCondLst>
                              <p:cond delay="22000"/>
                            </p:stCondLst>
                            <p:childTnLst>
                              <p:par>
                                <p:cTn id="61" presetID="42" presetClass="entr" presetSubtype="0" fill="hold" nodeType="afterEffect">
                                  <p:stCondLst>
                                    <p:cond delay="0"/>
                                  </p:stCondLst>
                                  <p:childTnLst>
                                    <p:set>
                                      <p:cBhvr>
                                        <p:cTn id="62" dur="1" fill="hold">
                                          <p:stCondLst>
                                            <p:cond delay="0"/>
                                          </p:stCondLst>
                                        </p:cTn>
                                        <p:tgtEl>
                                          <p:spTgt spid="7">
                                            <p:txEl>
                                              <p:pRg st="7" end="7"/>
                                            </p:txEl>
                                          </p:spTgt>
                                        </p:tgtEl>
                                        <p:attrNameLst>
                                          <p:attrName>style.visibility</p:attrName>
                                        </p:attrNameLst>
                                      </p:cBhvr>
                                      <p:to>
                                        <p:strVal val="visible"/>
                                      </p:to>
                                    </p:set>
                                    <p:animEffect transition="in" filter="fade">
                                      <p:cBhvr>
                                        <p:cTn id="63" dur="3000"/>
                                        <p:tgtEl>
                                          <p:spTgt spid="7">
                                            <p:txEl>
                                              <p:pRg st="7" end="7"/>
                                            </p:txEl>
                                          </p:spTgt>
                                        </p:tgtEl>
                                      </p:cBhvr>
                                    </p:animEffect>
                                    <p:anim calcmode="lin" valueType="num">
                                      <p:cBhvr>
                                        <p:cTn id="64" dur="3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65" dur="3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990600" y="381000"/>
            <a:ext cx="7454312" cy="1005842"/>
          </a:xfrm>
        </p:spPr>
        <p:txBody>
          <a:bodyPr/>
          <a:lstStyle/>
          <a:p>
            <a:r>
              <a:rPr lang="en-IN" sz="3200" b="1" dirty="0">
                <a:solidFill>
                  <a:srgbClr val="3366CC"/>
                </a:solidFill>
                <a:latin typeface="Book Antiqua" panose="02040602050305030304" pitchFamily="18" charset="0"/>
              </a:rPr>
              <a:t>Summary :</a:t>
            </a:r>
          </a:p>
        </p:txBody>
      </p:sp>
      <p:sp>
        <p:nvSpPr>
          <p:cNvPr id="6" name="Rectangle 5"/>
          <p:cNvSpPr/>
          <p:nvPr/>
        </p:nvSpPr>
        <p:spPr>
          <a:xfrm>
            <a:off x="838200" y="1386842"/>
            <a:ext cx="7315200" cy="5860259"/>
          </a:xfrm>
          <a:prstGeom prst="rect">
            <a:avLst/>
          </a:prstGeom>
        </p:spPr>
        <p:txBody>
          <a:bodyPr>
            <a:spAutoFit/>
          </a:bodyPr>
          <a:lstStyle/>
          <a:p>
            <a:pPr>
              <a:lnSpc>
                <a:spcPct val="107000"/>
              </a:lnSpc>
              <a:spcAft>
                <a:spcPts val="800"/>
              </a:spcAft>
              <a:tabLst>
                <a:tab pos="457200" algn="l"/>
              </a:tabLst>
            </a:pP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Mesh Topology </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Hybrid Topology </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Computer Network Components</a:t>
            </a:r>
          </a:p>
          <a:p>
            <a:pPr marL="995912" lvl="1" indent="-342900">
              <a:lnSpc>
                <a:spcPct val="107000"/>
              </a:lnSpc>
              <a:spcAft>
                <a:spcPts val="800"/>
              </a:spcAft>
              <a:buFont typeface="Wingdings" panose="05000000000000000000" pitchFamily="2" charset="2"/>
              <a:buChar char="q"/>
              <a:tabLst>
                <a:tab pos="457200" algn="l"/>
              </a:tabLst>
            </a:pPr>
            <a:r>
              <a:rPr lang="en-US" sz="2400" dirty="0">
                <a:latin typeface="Book Antiqua" panose="02040602050305030304" pitchFamily="18" charset="0"/>
                <a:ea typeface="Calibri" panose="020F0502020204030204" pitchFamily="34" charset="0"/>
                <a:cs typeface="Times New Roman" panose="02020603050405020304" pitchFamily="18" charset="0"/>
              </a:rPr>
              <a:t>Hardware Components </a:t>
            </a: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tabLst>
                <a:tab pos="457200" algn="l"/>
              </a:tabLst>
            </a:pPr>
            <a:endParaRPr lang="en-IN"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3410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81000"/>
            <a:ext cx="7454312" cy="1005842"/>
          </a:xfrm>
        </p:spPr>
        <p:txBody>
          <a:bodyPr/>
          <a:lstStyle/>
          <a:p>
            <a:r>
              <a:rPr lang="en-IN" sz="3200" b="1" dirty="0">
                <a:latin typeface="Book Antiqua" panose="02040602050305030304" pitchFamily="18" charset="0"/>
              </a:rPr>
              <a:t>Lecture 4</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901112" y="1386842"/>
            <a:ext cx="7315200" cy="5860259"/>
          </a:xfrm>
          <a:prstGeom prst="rect">
            <a:avLst/>
          </a:prstGeom>
        </p:spPr>
        <p:txBody>
          <a:bodyPr>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Mesh Topology </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 </a:t>
            </a: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Hybrid Topology </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Advantages</a:t>
            </a:r>
          </a:p>
          <a:p>
            <a:pPr marL="742950" lvl="1" indent="-285750">
              <a:lnSpc>
                <a:spcPct val="107000"/>
              </a:lnSpc>
              <a:spcAft>
                <a:spcPts val="800"/>
              </a:spcAft>
              <a:buFont typeface="Wingdings" panose="05000000000000000000" pitchFamily="2" charset="2"/>
              <a:buChar char=""/>
              <a:tabLst>
                <a:tab pos="914400" algn="l"/>
              </a:tabLst>
            </a:pPr>
            <a:r>
              <a:rPr lang="en-IN" sz="2400" dirty="0">
                <a:latin typeface="Book Antiqua" panose="02040602050305030304" pitchFamily="18" charset="0"/>
                <a:ea typeface="Calibri" panose="020F0502020204030204" pitchFamily="34" charset="0"/>
                <a:cs typeface="Times New Roman" panose="02020603050405020304" pitchFamily="18" charset="0"/>
              </a:rPr>
              <a:t>Disadvantages</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Computer Network Components</a:t>
            </a:r>
          </a:p>
          <a:p>
            <a:pPr marL="995912" lvl="1" indent="-342900">
              <a:lnSpc>
                <a:spcPct val="107000"/>
              </a:lnSpc>
              <a:spcAft>
                <a:spcPts val="800"/>
              </a:spcAft>
              <a:buFont typeface="Wingdings" panose="05000000000000000000" pitchFamily="2" charset="2"/>
              <a:buChar char="q"/>
              <a:tabLst>
                <a:tab pos="457200" algn="l"/>
              </a:tabLst>
            </a:pPr>
            <a:r>
              <a:rPr lang="en-US" sz="2400" dirty="0">
                <a:latin typeface="Book Antiqua" panose="02040602050305030304" pitchFamily="18" charset="0"/>
                <a:ea typeface="Calibri" panose="020F0502020204030204" pitchFamily="34" charset="0"/>
                <a:cs typeface="Times New Roman" panose="02020603050405020304" pitchFamily="18" charset="0"/>
              </a:rPr>
              <a:t>Hardware Components </a:t>
            </a: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tabLst>
                <a:tab pos="457200" algn="l"/>
              </a:tabLst>
            </a:pPr>
            <a:endParaRPr lang="en-IN"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386842"/>
            <a:ext cx="7315200" cy="5062283"/>
          </a:xfrm>
          <a:prstGeom prst="rect">
            <a:avLst/>
          </a:prstGeom>
        </p:spPr>
        <p:txBody>
          <a:bodyPr>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Software component</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Protocols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Standards</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ea typeface="Calibri" panose="020F0502020204030204" pitchFamily="34" charset="0"/>
                <a:cs typeface="Times New Roman" panose="02020603050405020304" pitchFamily="18" charset="0"/>
              </a:rPr>
              <a:t>De facto</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ea typeface="Calibri" panose="020F0502020204030204" pitchFamily="34" charset="0"/>
                <a:cs typeface="Times New Roman" panose="02020603050405020304" pitchFamily="18" charset="0"/>
              </a:rPr>
              <a:t>De jure</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Layered tasks </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3286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19200" y="1676400"/>
            <a:ext cx="12954000" cy="6124754"/>
          </a:xfrm>
          <a:prstGeom prst="rect">
            <a:avLst/>
          </a:prstGeom>
        </p:spPr>
        <p:txBody>
          <a:bodyPr wrap="square">
            <a:spAutoFit/>
          </a:bodyPr>
          <a:lstStyle/>
          <a:p>
            <a:pPr algn="just"/>
            <a:r>
              <a:rPr lang="en-US" sz="2800" b="1" dirty="0">
                <a:solidFill>
                  <a:srgbClr val="FF0000"/>
                </a:solidFill>
                <a:latin typeface="Book Antiqua" panose="02040602050305030304" pitchFamily="18" charset="0"/>
                <a:cs typeface="Times New Roman" panose="02020603050405020304" pitchFamily="18" charset="0"/>
              </a:rPr>
              <a:t>Software Components:</a:t>
            </a:r>
          </a:p>
          <a:p>
            <a:pPr algn="just"/>
            <a:endParaRPr lang="en-US" sz="2800" b="1" dirty="0">
              <a:latin typeface="Book Antiqua" panose="0204060205030503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b="1" dirty="0">
                <a:solidFill>
                  <a:srgbClr val="000000"/>
                </a:solidFill>
                <a:latin typeface="Book Antiqua" panose="02040602050305030304" pitchFamily="18" charset="0"/>
                <a:cs typeface="Times New Roman" panose="02020603050405020304" pitchFamily="18" charset="0"/>
              </a:rPr>
              <a:t>Networking Operating System</a:t>
            </a:r>
            <a:r>
              <a:rPr lang="en-US" sz="2800" dirty="0">
                <a:solidFill>
                  <a:srgbClr val="000000"/>
                </a:solidFill>
                <a:latin typeface="Book Antiqua" panose="02040602050305030304" pitchFamily="18" charset="0"/>
                <a:cs typeface="Times New Roman" panose="02020603050405020304" pitchFamily="18" charset="0"/>
              </a:rPr>
              <a:t> − It is installed in the server and </a:t>
            </a:r>
            <a:r>
              <a:rPr lang="en-US" sz="2800" u="sng" dirty="0">
                <a:solidFill>
                  <a:srgbClr val="000000"/>
                </a:solidFill>
                <a:latin typeface="Book Antiqua" panose="02040602050305030304" pitchFamily="18" charset="0"/>
                <a:cs typeface="Times New Roman" panose="02020603050405020304" pitchFamily="18" charset="0"/>
              </a:rPr>
              <a:t>facilitate</a:t>
            </a:r>
            <a:r>
              <a:rPr lang="en-US" sz="2800" dirty="0">
                <a:solidFill>
                  <a:srgbClr val="000000"/>
                </a:solidFill>
                <a:latin typeface="Book Antiqua" panose="02040602050305030304" pitchFamily="18" charset="0"/>
                <a:cs typeface="Times New Roman" panose="02020603050405020304" pitchFamily="18" charset="0"/>
              </a:rPr>
              <a:t> workstations in a network to </a:t>
            </a:r>
            <a:r>
              <a:rPr lang="en-US" sz="2800" u="sng" dirty="0">
                <a:solidFill>
                  <a:srgbClr val="000000"/>
                </a:solidFill>
                <a:latin typeface="Book Antiqua" panose="02040602050305030304" pitchFamily="18" charset="0"/>
                <a:cs typeface="Times New Roman" panose="02020603050405020304" pitchFamily="18" charset="0"/>
              </a:rPr>
              <a:t>share files, database, applications, printers </a:t>
            </a:r>
            <a:r>
              <a:rPr lang="en-US" sz="2800" dirty="0">
                <a:solidFill>
                  <a:srgbClr val="000000"/>
                </a:solidFill>
                <a:latin typeface="Book Antiqua" panose="02040602050305030304" pitchFamily="18" charset="0"/>
                <a:cs typeface="Times New Roman" panose="02020603050405020304" pitchFamily="18" charset="0"/>
              </a:rPr>
              <a:t>etc.</a:t>
            </a:r>
          </a:p>
          <a:p>
            <a:pPr marL="457200" indent="-457200" algn="just">
              <a:buFont typeface="Wingdings" panose="05000000000000000000" pitchFamily="2" charset="2"/>
              <a:buChar char="Ø"/>
            </a:pPr>
            <a:endParaRPr lang="en-US" sz="2800" dirty="0">
              <a:solidFill>
                <a:srgbClr val="000000"/>
              </a:solidFill>
              <a:latin typeface="Book Antiqua" panose="0204060205030503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b="1" dirty="0">
                <a:solidFill>
                  <a:srgbClr val="000000"/>
                </a:solidFill>
                <a:latin typeface="Book Antiqua" panose="02040602050305030304" pitchFamily="18" charset="0"/>
                <a:cs typeface="Times New Roman" panose="02020603050405020304" pitchFamily="18" charset="0"/>
              </a:rPr>
              <a:t>Protocol Suite</a:t>
            </a:r>
            <a:r>
              <a:rPr lang="en-US" sz="2800" dirty="0">
                <a:solidFill>
                  <a:srgbClr val="000000"/>
                </a:solidFill>
                <a:latin typeface="Book Antiqua" panose="0204060205030503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b="1" dirty="0">
                <a:solidFill>
                  <a:srgbClr val="000000"/>
                </a:solidFill>
                <a:latin typeface="Book Antiqua" panose="02040602050305030304" pitchFamily="18" charset="0"/>
                <a:cs typeface="Times New Roman" panose="02020603050405020304" pitchFamily="18" charset="0"/>
              </a:rPr>
              <a:t>Protocol: </a:t>
            </a:r>
            <a:r>
              <a:rPr lang="en-US" sz="2800" u="sng" dirty="0">
                <a:solidFill>
                  <a:srgbClr val="000000"/>
                </a:solidFill>
                <a:latin typeface="Book Antiqua" panose="02040602050305030304" pitchFamily="18" charset="0"/>
                <a:cs typeface="Times New Roman" panose="02020603050405020304" pitchFamily="18" charset="0"/>
              </a:rPr>
              <a:t>Rule or guideline</a:t>
            </a:r>
            <a:r>
              <a:rPr lang="en-US" sz="2800" dirty="0">
                <a:solidFill>
                  <a:srgbClr val="000000"/>
                </a:solidFill>
                <a:latin typeface="Book Antiqua" panose="02040602050305030304" pitchFamily="18" charset="0"/>
                <a:cs typeface="Times New Roman" panose="02020603050405020304" pitchFamily="18" charset="0"/>
              </a:rPr>
              <a:t> followed by each computer for data communication.</a:t>
            </a:r>
          </a:p>
          <a:p>
            <a:pPr marL="457200" indent="-457200" algn="just">
              <a:buFont typeface="Wingdings" panose="05000000000000000000" pitchFamily="2" charset="2"/>
              <a:buChar char="Ø"/>
            </a:pPr>
            <a:r>
              <a:rPr lang="en-US" sz="2800" dirty="0">
                <a:solidFill>
                  <a:srgbClr val="000000"/>
                </a:solidFill>
                <a:latin typeface="Book Antiqua" panose="02040602050305030304" pitchFamily="18" charset="0"/>
                <a:cs typeface="Times New Roman" panose="02020603050405020304" pitchFamily="18" charset="0"/>
              </a:rPr>
              <a:t> Protocol suite is a </a:t>
            </a:r>
            <a:r>
              <a:rPr lang="en-US" sz="2800" u="sng" dirty="0">
                <a:solidFill>
                  <a:srgbClr val="000000"/>
                </a:solidFill>
                <a:latin typeface="Book Antiqua" panose="02040602050305030304" pitchFamily="18" charset="0"/>
                <a:cs typeface="Times New Roman" panose="02020603050405020304" pitchFamily="18" charset="0"/>
              </a:rPr>
              <a:t>set of related protocols </a:t>
            </a:r>
            <a:r>
              <a:rPr lang="en-US" sz="2800" dirty="0">
                <a:solidFill>
                  <a:srgbClr val="000000"/>
                </a:solidFill>
                <a:latin typeface="Book Antiqua" panose="02040602050305030304" pitchFamily="18" charset="0"/>
                <a:cs typeface="Times New Roman" panose="02020603050405020304" pitchFamily="18" charset="0"/>
              </a:rPr>
              <a:t>that are laid down for computer networks. </a:t>
            </a:r>
          </a:p>
          <a:p>
            <a:pPr marL="457200" indent="-457200" algn="just">
              <a:buFont typeface="Wingdings" panose="05000000000000000000" pitchFamily="2" charset="2"/>
              <a:buChar char="Ø"/>
            </a:pPr>
            <a:r>
              <a:rPr lang="en-US" sz="2800" u="sng" dirty="0">
                <a:solidFill>
                  <a:srgbClr val="000000"/>
                </a:solidFill>
                <a:latin typeface="Book Antiqua" panose="02040602050305030304" pitchFamily="18" charset="0"/>
                <a:cs typeface="Times New Roman" panose="02020603050405020304" pitchFamily="18" charset="0"/>
              </a:rPr>
              <a:t>The two popular protocol suites are:</a:t>
            </a:r>
            <a:r>
              <a:rPr lang="en-US" sz="2800" dirty="0">
                <a:solidFill>
                  <a:srgbClr val="000000"/>
                </a:solidFill>
                <a:latin typeface="Book Antiqua" panose="02040602050305030304" pitchFamily="18" charset="0"/>
                <a:cs typeface="Times New Roman" panose="02020603050405020304" pitchFamily="18" charset="0"/>
              </a:rPr>
              <a:t> </a:t>
            </a:r>
          </a:p>
          <a:p>
            <a:pPr algn="just"/>
            <a:r>
              <a:rPr lang="en-US" sz="2800" dirty="0">
                <a:solidFill>
                  <a:srgbClr val="000000"/>
                </a:solidFill>
                <a:latin typeface="Book Antiqua" panose="02040602050305030304" pitchFamily="18" charset="0"/>
                <a:cs typeface="Times New Roman" panose="02020603050405020304" pitchFamily="18" charset="0"/>
              </a:rPr>
              <a:t>           </a:t>
            </a:r>
          </a:p>
          <a:p>
            <a:pPr marL="914400" lvl="1" indent="-457200" algn="just">
              <a:buFont typeface="Wingdings" panose="05000000000000000000" pitchFamily="2" charset="2"/>
              <a:buChar char="q"/>
            </a:pPr>
            <a:r>
              <a:rPr lang="en-US" sz="2800" dirty="0">
                <a:solidFill>
                  <a:srgbClr val="000000"/>
                </a:solidFill>
                <a:latin typeface="Book Antiqua" panose="02040602050305030304" pitchFamily="18" charset="0"/>
                <a:cs typeface="Times New Roman" panose="02020603050405020304" pitchFamily="18" charset="0"/>
              </a:rPr>
              <a:t>OSI Model ( Open System Interconnections)</a:t>
            </a:r>
          </a:p>
          <a:p>
            <a:pPr marL="914400" lvl="1" indent="-457200" algn="just">
              <a:buFont typeface="Wingdings" panose="05000000000000000000" pitchFamily="2" charset="2"/>
              <a:buChar char="q"/>
            </a:pPr>
            <a:r>
              <a:rPr lang="en-US" sz="2800" dirty="0">
                <a:solidFill>
                  <a:srgbClr val="000000"/>
                </a:solidFill>
                <a:latin typeface="Book Antiqua" panose="02040602050305030304" pitchFamily="18" charset="0"/>
                <a:cs typeface="Times New Roman" panose="02020603050405020304" pitchFamily="18" charset="0"/>
              </a:rPr>
              <a:t>TCP / IP Model</a:t>
            </a:r>
            <a:endParaRPr lang="en-US" sz="2800" b="0" i="0" dirty="0">
              <a:solidFill>
                <a:srgbClr val="000000"/>
              </a:solidFill>
              <a:effectLst/>
              <a:latin typeface="Book Antiqua" panose="02040602050305030304" pitchFamily="18" charset="0"/>
              <a:cs typeface="Times New Roman" panose="02020603050405020304" pitchFamily="18" charset="0"/>
            </a:endParaRPr>
          </a:p>
        </p:txBody>
      </p:sp>
      <p:sp>
        <p:nvSpPr>
          <p:cNvPr id="6" name="Rectangle 5"/>
          <p:cNvSpPr/>
          <p:nvPr/>
        </p:nvSpPr>
        <p:spPr>
          <a:xfrm>
            <a:off x="701040" y="838200"/>
            <a:ext cx="6437981" cy="584775"/>
          </a:xfrm>
          <a:prstGeom prst="rect">
            <a:avLst/>
          </a:prstGeom>
        </p:spPr>
        <p:txBody>
          <a:bodyPr wrap="none">
            <a:spAutoFit/>
          </a:bodyPr>
          <a:lstStyle/>
          <a:p>
            <a:pPr algn="just"/>
            <a:r>
              <a:rPr lang="en-IN" sz="3200" b="1" u="sng" dirty="0">
                <a:solidFill>
                  <a:srgbClr val="3366CC"/>
                </a:solidFill>
                <a:latin typeface="Book Antiqua" panose="02040602050305030304" pitchFamily="18" charset="0"/>
              </a:rPr>
              <a:t>Computer Network Components:</a:t>
            </a:r>
          </a:p>
        </p:txBody>
      </p:sp>
    </p:spTree>
    <p:extLst>
      <p:ext uri="{BB962C8B-B14F-4D97-AF65-F5344CB8AC3E}">
        <p14:creationId xmlns:p14="http://schemas.microsoft.com/office/powerpoint/2010/main" val="1161696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8897" y="787717"/>
            <a:ext cx="12649200" cy="492443"/>
          </a:xfrm>
          <a:prstGeom prst="rect">
            <a:avLst/>
          </a:prstGeom>
        </p:spPr>
        <p:txBody>
          <a:bodyPr wrap="square">
            <a:spAutoFit/>
          </a:bodyPr>
          <a:lstStyle/>
          <a:p>
            <a:r>
              <a:rPr lang="en-IN" b="1" dirty="0">
                <a:solidFill>
                  <a:srgbClr val="3366CC"/>
                </a:solidFill>
                <a:latin typeface="Book Antiqua" panose="02040602050305030304" pitchFamily="18" charset="0"/>
              </a:rPr>
              <a:t>PROTOCOLS AND STANDARDS:</a:t>
            </a:r>
          </a:p>
        </p:txBody>
      </p:sp>
      <p:sp>
        <p:nvSpPr>
          <p:cNvPr id="3" name="Rectangle 2"/>
          <p:cNvSpPr/>
          <p:nvPr/>
        </p:nvSpPr>
        <p:spPr>
          <a:xfrm>
            <a:off x="814137" y="2667000"/>
            <a:ext cx="13258800" cy="3970318"/>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IN" sz="2400" dirty="0">
                <a:latin typeface="Book Antiqua" panose="02040602050305030304" pitchFamily="18" charset="0"/>
              </a:rPr>
              <a:t>In computer networks, communication occurs between entities in different systems. </a:t>
            </a:r>
          </a:p>
          <a:p>
            <a:pPr marL="457200" indent="-457200" algn="just">
              <a:lnSpc>
                <a:spcPct val="150000"/>
              </a:lnSpc>
              <a:buFont typeface="Arial" panose="020B0604020202020204" pitchFamily="34" charset="0"/>
              <a:buChar char="•"/>
            </a:pPr>
            <a:r>
              <a:rPr lang="en-IN" sz="2400" dirty="0">
                <a:latin typeface="Book Antiqua" panose="02040602050305030304" pitchFamily="18" charset="0"/>
              </a:rPr>
              <a:t>An entity is anything capable of sending or receiving information. </a:t>
            </a:r>
          </a:p>
          <a:p>
            <a:pPr marL="457200" indent="-457200" algn="just">
              <a:lnSpc>
                <a:spcPct val="150000"/>
              </a:lnSpc>
              <a:buFont typeface="Arial" panose="020B0604020202020204" pitchFamily="34" charset="0"/>
              <a:buChar char="•"/>
            </a:pPr>
            <a:r>
              <a:rPr lang="en-IN" sz="2400" dirty="0">
                <a:latin typeface="Book Antiqua" panose="02040602050305030304" pitchFamily="18" charset="0"/>
              </a:rPr>
              <a:t>Two entities cannot simply send bit streams to each other and expect to be understood.</a:t>
            </a:r>
          </a:p>
          <a:p>
            <a:pPr marL="457200" indent="-457200" algn="just">
              <a:lnSpc>
                <a:spcPct val="150000"/>
              </a:lnSpc>
              <a:buFont typeface="Arial" panose="020B0604020202020204" pitchFamily="34" charset="0"/>
              <a:buChar char="•"/>
            </a:pPr>
            <a:r>
              <a:rPr lang="en-IN" sz="2400" dirty="0">
                <a:latin typeface="Book Antiqua" panose="02040602050305030304" pitchFamily="18" charset="0"/>
              </a:rPr>
              <a:t>For communication to occur, the entities must agree on a protocol.</a:t>
            </a:r>
          </a:p>
          <a:p>
            <a:pPr marL="457200" indent="-457200" algn="just">
              <a:lnSpc>
                <a:spcPct val="150000"/>
              </a:lnSpc>
              <a:buFont typeface="Arial" panose="020B0604020202020204" pitchFamily="34" charset="0"/>
              <a:buChar char="•"/>
            </a:pPr>
            <a:r>
              <a:rPr lang="en-IN" sz="2400" dirty="0">
                <a:latin typeface="Book Antiqua" panose="02040602050305030304" pitchFamily="18" charset="0"/>
              </a:rPr>
              <a:t>A protocol is a set of rules that govern data communications. </a:t>
            </a:r>
          </a:p>
          <a:p>
            <a:pPr marL="457200" indent="-457200" algn="just">
              <a:lnSpc>
                <a:spcPct val="150000"/>
              </a:lnSpc>
              <a:buFont typeface="Arial" panose="020B0604020202020204" pitchFamily="34" charset="0"/>
              <a:buChar char="•"/>
            </a:pPr>
            <a:r>
              <a:rPr lang="en-IN" sz="2400" dirty="0">
                <a:latin typeface="Book Antiqua" panose="02040602050305030304" pitchFamily="18" charset="0"/>
              </a:rPr>
              <a:t>A protocol defines what is communicated, how it is communicated, and when it is communicated. </a:t>
            </a:r>
          </a:p>
        </p:txBody>
      </p:sp>
      <p:sp>
        <p:nvSpPr>
          <p:cNvPr id="5" name="Rectangle 4"/>
          <p:cNvSpPr/>
          <p:nvPr/>
        </p:nvSpPr>
        <p:spPr>
          <a:xfrm>
            <a:off x="814137" y="1752600"/>
            <a:ext cx="3473116" cy="492443"/>
          </a:xfrm>
          <a:prstGeom prst="rect">
            <a:avLst/>
          </a:prstGeom>
        </p:spPr>
        <p:txBody>
          <a:bodyPr wrap="square">
            <a:spAutoFit/>
          </a:bodyPr>
          <a:lstStyle/>
          <a:p>
            <a:r>
              <a:rPr lang="en-IN" b="1" dirty="0">
                <a:solidFill>
                  <a:srgbClr val="FF0000"/>
                </a:solidFill>
                <a:latin typeface="Book Antiqua" panose="02040602050305030304" pitchFamily="18" charset="0"/>
              </a:rPr>
              <a:t>PROTOCOLS :</a:t>
            </a:r>
            <a:endParaRPr lang="en-IN" dirty="0">
              <a:solidFill>
                <a:srgbClr val="FF0000"/>
              </a:solidFill>
            </a:endParaRPr>
          </a:p>
        </p:txBody>
      </p:sp>
    </p:spTree>
    <p:extLst>
      <p:ext uri="{BB962C8B-B14F-4D97-AF65-F5344CB8AC3E}">
        <p14:creationId xmlns:p14="http://schemas.microsoft.com/office/powerpoint/2010/main" val="381882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2880" y="1676400"/>
            <a:ext cx="13222705" cy="5693866"/>
          </a:xfrm>
          <a:prstGeom prst="rect">
            <a:avLst/>
          </a:prstGeom>
        </p:spPr>
        <p:txBody>
          <a:bodyPr wrap="square">
            <a:spAutoFit/>
          </a:bodyPr>
          <a:lstStyle/>
          <a:p>
            <a:pPr marL="342900" indent="-342900" algn="just">
              <a:buFont typeface="Wingdings" panose="05000000000000000000" pitchFamily="2" charset="2"/>
              <a:buChar char="Ø"/>
            </a:pPr>
            <a:r>
              <a:rPr lang="en-IN" sz="2800" dirty="0">
                <a:latin typeface="Book Antiqua" panose="02040602050305030304" pitchFamily="18" charset="0"/>
              </a:rPr>
              <a:t>Standards provide guidelines to manufacturers, vendors, government agencies, and other service providers</a:t>
            </a:r>
          </a:p>
          <a:p>
            <a:pPr marL="342900" indent="-342900" algn="just">
              <a:buFont typeface="Wingdings" panose="05000000000000000000" pitchFamily="2" charset="2"/>
              <a:buChar char="Ø"/>
            </a:pPr>
            <a:r>
              <a:rPr lang="en-IN" sz="2800" dirty="0">
                <a:latin typeface="Book Antiqua" panose="02040602050305030304" pitchFamily="18" charset="0"/>
              </a:rPr>
              <a:t>Ensure the kind of interconnectivity necessary in today's marketplace and in international communications.</a:t>
            </a:r>
          </a:p>
          <a:p>
            <a:pPr marL="342900" indent="-342900" algn="just">
              <a:buFont typeface="Wingdings" panose="05000000000000000000" pitchFamily="2" charset="2"/>
              <a:buChar char="Ø"/>
            </a:pPr>
            <a:r>
              <a:rPr lang="en-IN" sz="2800" dirty="0">
                <a:latin typeface="Book Antiqua" panose="02040602050305030304" pitchFamily="18" charset="0"/>
              </a:rPr>
              <a:t>Data communication standards fall into two categories: </a:t>
            </a:r>
          </a:p>
          <a:p>
            <a:pPr marL="342900" indent="-342900" algn="just">
              <a:buFont typeface="Wingdings" panose="05000000000000000000" pitchFamily="2" charset="2"/>
              <a:buChar char="Ø"/>
            </a:pPr>
            <a:r>
              <a:rPr lang="en-IN" sz="2800" dirty="0">
                <a:latin typeface="Book Antiqua" panose="02040602050305030304" pitchFamily="18" charset="0"/>
              </a:rPr>
              <a:t>de facto (meaning "by fact" or "by convention") and de jure (meaning "by law" or "by regulation"). </a:t>
            </a:r>
          </a:p>
          <a:p>
            <a:pPr algn="just"/>
            <a:endParaRPr lang="en-IN" sz="2800" dirty="0">
              <a:latin typeface="Book Antiqua" panose="02040602050305030304" pitchFamily="18" charset="0"/>
            </a:endParaRPr>
          </a:p>
          <a:p>
            <a:pPr marL="457200" indent="-457200" algn="just">
              <a:buFont typeface="+mj-lt"/>
              <a:buAutoNum type="arabicPeriod"/>
            </a:pPr>
            <a:r>
              <a:rPr lang="en-IN" sz="2800" b="1" dirty="0">
                <a:solidFill>
                  <a:srgbClr val="C00000"/>
                </a:solidFill>
                <a:latin typeface="Book Antiqua" panose="02040602050305030304" pitchFamily="18" charset="0"/>
              </a:rPr>
              <a:t>De facto</a:t>
            </a:r>
            <a:r>
              <a:rPr lang="en-IN" sz="2800" dirty="0">
                <a:solidFill>
                  <a:srgbClr val="C00000"/>
                </a:solidFill>
                <a:latin typeface="Book Antiqua" panose="02040602050305030304" pitchFamily="18" charset="0"/>
              </a:rPr>
              <a:t>: </a:t>
            </a:r>
            <a:r>
              <a:rPr lang="en-IN" sz="2800" dirty="0">
                <a:latin typeface="Book Antiqua" panose="02040602050305030304" pitchFamily="18" charset="0"/>
              </a:rPr>
              <a:t>Standards that have not been approved by an organized body but have been adopted as standards through widespread use are de facto standards.</a:t>
            </a:r>
          </a:p>
          <a:p>
            <a:pPr marL="457200" indent="-457200" algn="just">
              <a:buFont typeface="+mj-lt"/>
              <a:buAutoNum type="arabicPeriod"/>
            </a:pPr>
            <a:r>
              <a:rPr lang="en-IN" sz="2800" b="1" dirty="0">
                <a:solidFill>
                  <a:srgbClr val="C00000"/>
                </a:solidFill>
                <a:latin typeface="Book Antiqua" panose="02040602050305030304" pitchFamily="18" charset="0"/>
              </a:rPr>
              <a:t>De jure: </a:t>
            </a:r>
            <a:r>
              <a:rPr lang="en-IN" sz="2800" dirty="0">
                <a:latin typeface="Book Antiqua" panose="02040602050305030304" pitchFamily="18" charset="0"/>
              </a:rPr>
              <a:t>Those standards that have been legislated by an officially recognized body are de jure standards. </a:t>
            </a:r>
          </a:p>
        </p:txBody>
      </p:sp>
      <p:sp>
        <p:nvSpPr>
          <p:cNvPr id="6" name="Rectangle 5"/>
          <p:cNvSpPr/>
          <p:nvPr/>
        </p:nvSpPr>
        <p:spPr>
          <a:xfrm>
            <a:off x="948922" y="914400"/>
            <a:ext cx="2489785" cy="492443"/>
          </a:xfrm>
          <a:prstGeom prst="rect">
            <a:avLst/>
          </a:prstGeom>
        </p:spPr>
        <p:txBody>
          <a:bodyPr wrap="none">
            <a:spAutoFit/>
          </a:bodyPr>
          <a:lstStyle/>
          <a:p>
            <a:pPr algn="ctr"/>
            <a:r>
              <a:rPr lang="en-IN" b="1" dirty="0">
                <a:solidFill>
                  <a:srgbClr val="FF0000"/>
                </a:solidFill>
                <a:latin typeface="Book Antiqua" panose="02040602050305030304" pitchFamily="18" charset="0"/>
              </a:rPr>
              <a:t>STANDARDS:</a:t>
            </a:r>
          </a:p>
        </p:txBody>
      </p:sp>
    </p:spTree>
    <p:extLst>
      <p:ext uri="{BB962C8B-B14F-4D97-AF65-F5344CB8AC3E}">
        <p14:creationId xmlns:p14="http://schemas.microsoft.com/office/powerpoint/2010/main" val="2891558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90600" y="2209800"/>
            <a:ext cx="7920038" cy="4710113"/>
          </a:xfrm>
          <a:prstGeom prst="rect">
            <a:avLst/>
          </a:prstGeom>
        </p:spPr>
      </p:pic>
      <p:sp>
        <p:nvSpPr>
          <p:cNvPr id="7" name="Rectangle 6"/>
          <p:cNvSpPr/>
          <p:nvPr/>
        </p:nvSpPr>
        <p:spPr>
          <a:xfrm>
            <a:off x="990600" y="457200"/>
            <a:ext cx="3111749" cy="492443"/>
          </a:xfrm>
          <a:prstGeom prst="rect">
            <a:avLst/>
          </a:prstGeom>
        </p:spPr>
        <p:txBody>
          <a:bodyPr wrap="none">
            <a:spAutoFit/>
          </a:bodyPr>
          <a:lstStyle/>
          <a:p>
            <a:r>
              <a:rPr lang="en-IN" b="1" dirty="0">
                <a:solidFill>
                  <a:schemeClr val="accent1">
                    <a:lumMod val="75000"/>
                  </a:schemeClr>
                </a:solidFill>
                <a:latin typeface="Book Antiqua" panose="02040602050305030304" pitchFamily="18" charset="0"/>
              </a:rPr>
              <a:t>LAYERED TASKS </a:t>
            </a:r>
          </a:p>
        </p:txBody>
      </p:sp>
      <p:sp>
        <p:nvSpPr>
          <p:cNvPr id="8" name="Rectangle 7"/>
          <p:cNvSpPr/>
          <p:nvPr/>
        </p:nvSpPr>
        <p:spPr>
          <a:xfrm>
            <a:off x="990600" y="1239678"/>
            <a:ext cx="12496800" cy="492443"/>
          </a:xfrm>
          <a:prstGeom prst="rect">
            <a:avLst/>
          </a:prstGeom>
        </p:spPr>
        <p:txBody>
          <a:bodyPr wrap="square">
            <a:spAutoFit/>
          </a:bodyPr>
          <a:lstStyle/>
          <a:p>
            <a:r>
              <a:rPr lang="en-IN" dirty="0"/>
              <a:t> </a:t>
            </a:r>
            <a:r>
              <a:rPr lang="en-IN" dirty="0">
                <a:latin typeface="Book Antiqua" panose="02040602050305030304" pitchFamily="18" charset="0"/>
              </a:rPr>
              <a:t>Let us consider two friends who communicate through postal mail.</a:t>
            </a:r>
          </a:p>
        </p:txBody>
      </p:sp>
    </p:spTree>
    <p:extLst>
      <p:ext uri="{BB962C8B-B14F-4D97-AF65-F5344CB8AC3E}">
        <p14:creationId xmlns:p14="http://schemas.microsoft.com/office/powerpoint/2010/main" val="2301939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4:</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143000" y="1480785"/>
            <a:ext cx="13639800" cy="6524863"/>
          </a:xfrm>
          <a:prstGeom prst="rect">
            <a:avLst/>
          </a:prstGeom>
        </p:spPr>
        <p:txBody>
          <a:bodyPr wrap="square">
            <a:spAutoFit/>
          </a:bodyPr>
          <a:lstStyle/>
          <a:p>
            <a:r>
              <a:rPr lang="en-US" sz="2800" dirty="0">
                <a:solidFill>
                  <a:srgbClr val="333333"/>
                </a:solidFill>
                <a:latin typeface="Book Antiqua" panose="02040602050305030304" pitchFamily="18" charset="0"/>
              </a:rPr>
              <a:t>1) </a:t>
            </a:r>
            <a:r>
              <a:rPr lang="en-US" sz="2800" dirty="0">
                <a:latin typeface="Book Antiqua" panose="02040602050305030304" pitchFamily="18" charset="0"/>
              </a:rPr>
              <a:t>Communication channel is shared by all the machines on the network in:</a:t>
            </a:r>
          </a:p>
          <a:p>
            <a:r>
              <a:rPr lang="en-US" sz="2800" b="1" dirty="0">
                <a:latin typeface="Book Antiqua" panose="02040602050305030304" pitchFamily="18" charset="0"/>
              </a:rPr>
              <a:t>A)</a:t>
            </a:r>
            <a:r>
              <a:rPr lang="en-US" sz="2800" dirty="0">
                <a:latin typeface="Book Antiqua" panose="02040602050305030304" pitchFamily="18" charset="0"/>
              </a:rPr>
              <a:t> broadcast network</a:t>
            </a:r>
          </a:p>
          <a:p>
            <a:r>
              <a:rPr lang="en-US" sz="2800" b="1" dirty="0">
                <a:latin typeface="Book Antiqua" panose="02040602050305030304" pitchFamily="18" charset="0"/>
              </a:rPr>
              <a:t>B)</a:t>
            </a:r>
            <a:r>
              <a:rPr lang="en-US" sz="2800" dirty="0">
                <a:latin typeface="Book Antiqua" panose="02040602050305030304" pitchFamily="18" charset="0"/>
              </a:rPr>
              <a:t> unicast network</a:t>
            </a:r>
          </a:p>
          <a:p>
            <a:r>
              <a:rPr lang="en-US" sz="2800" b="1" dirty="0">
                <a:latin typeface="Book Antiqua" panose="02040602050305030304" pitchFamily="18" charset="0"/>
              </a:rPr>
              <a:t>C)</a:t>
            </a:r>
            <a:r>
              <a:rPr lang="en-US" sz="2800" dirty="0">
                <a:latin typeface="Book Antiqua" panose="02040602050305030304" pitchFamily="18" charset="0"/>
              </a:rPr>
              <a:t> multicast network</a:t>
            </a:r>
          </a:p>
          <a:p>
            <a:r>
              <a:rPr lang="en-US" sz="2800" b="1" dirty="0">
                <a:latin typeface="Book Antiqua" panose="02040602050305030304" pitchFamily="18" charset="0"/>
              </a:rPr>
              <a:t>D)</a:t>
            </a:r>
            <a:r>
              <a:rPr lang="en-US" sz="2800" dirty="0">
                <a:latin typeface="Book Antiqua" panose="02040602050305030304" pitchFamily="18" charset="0"/>
              </a:rPr>
              <a:t> none of the mentioned</a:t>
            </a:r>
          </a:p>
          <a:p>
            <a:r>
              <a:rPr lang="en-US" sz="2800" dirty="0">
                <a:latin typeface="Book Antiqua" panose="02040602050305030304" pitchFamily="18" charset="0"/>
              </a:rPr>
              <a:t>Answer: A</a:t>
            </a:r>
          </a:p>
          <a:p>
            <a:endParaRPr lang="en-US" sz="2800" dirty="0">
              <a:latin typeface="Book Antiqua" panose="02040602050305030304" pitchFamily="18" charset="0"/>
            </a:endParaRPr>
          </a:p>
          <a:p>
            <a:r>
              <a:rPr lang="en-US" sz="2800" b="1" dirty="0">
                <a:latin typeface="Book Antiqua" panose="02040602050305030304" pitchFamily="18" charset="0"/>
              </a:rPr>
              <a:t>2) How many bits are there in the Ethernet address?</a:t>
            </a:r>
            <a:br>
              <a:rPr lang="en-US" sz="2800" dirty="0">
                <a:latin typeface="Book Antiqua" panose="02040602050305030304" pitchFamily="18" charset="0"/>
              </a:rPr>
            </a:br>
            <a:r>
              <a:rPr lang="en-US" sz="2800" dirty="0">
                <a:latin typeface="Book Antiqua" panose="02040602050305030304" pitchFamily="18" charset="0"/>
              </a:rPr>
              <a:t>A) 64 bits</a:t>
            </a:r>
            <a:br>
              <a:rPr lang="en-US" sz="2800" dirty="0">
                <a:latin typeface="Book Antiqua" panose="02040602050305030304" pitchFamily="18" charset="0"/>
              </a:rPr>
            </a:br>
            <a:r>
              <a:rPr lang="en-US" sz="2800" dirty="0">
                <a:latin typeface="Book Antiqua" panose="02040602050305030304" pitchFamily="18" charset="0"/>
              </a:rPr>
              <a:t>B) 48 bits</a:t>
            </a:r>
            <a:br>
              <a:rPr lang="en-US" sz="2800" dirty="0">
                <a:latin typeface="Book Antiqua" panose="02040602050305030304" pitchFamily="18" charset="0"/>
              </a:rPr>
            </a:br>
            <a:r>
              <a:rPr lang="en-US" sz="2800" dirty="0">
                <a:latin typeface="Book Antiqua" panose="02040602050305030304" pitchFamily="18" charset="0"/>
              </a:rPr>
              <a:t>C) 32 bits</a:t>
            </a:r>
            <a:br>
              <a:rPr lang="en-US" sz="2800" dirty="0">
                <a:latin typeface="Book Antiqua" panose="02040602050305030304" pitchFamily="18" charset="0"/>
              </a:rPr>
            </a:br>
            <a:r>
              <a:rPr lang="en-US" sz="2800" dirty="0">
                <a:latin typeface="Book Antiqua" panose="02040602050305030304" pitchFamily="18" charset="0"/>
              </a:rPr>
              <a:t>D) 16 bits</a:t>
            </a:r>
          </a:p>
          <a:p>
            <a:r>
              <a:rPr lang="en-US" sz="2800" dirty="0">
                <a:latin typeface="Book Antiqua" panose="02040602050305030304" pitchFamily="18" charset="0"/>
              </a:rPr>
              <a:t>Answer: B</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4231206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gray">
          <a:xfrm>
            <a:off x="990600" y="381000"/>
            <a:ext cx="7454312" cy="1005842"/>
          </a:xfrm>
          <a:prstGeom prst="rect">
            <a:avLst/>
          </a:prstGeom>
        </p:spPr>
        <p:txBody>
          <a:bodyPr lIns="109728" tIns="54864" rIns="109728" bIns="54864" anchor="ctr" anchorCtr="0">
            <a:noAutofit/>
          </a:bodyPr>
          <a:lstStyle>
            <a:lvl1pPr algn="l" defTabSz="914400" rtl="0" eaLnBrk="1" latinLnBrk="0" hangingPunct="1">
              <a:spcBef>
                <a:spcPct val="0"/>
              </a:spcBef>
              <a:buNone/>
              <a:defRPr sz="3400" kern="1200" cap="all" spc="0" baseline="0">
                <a:solidFill>
                  <a:schemeClr val="tx1"/>
                </a:solidFill>
                <a:latin typeface="Roboto Medium" pitchFamily="2" charset="0"/>
                <a:ea typeface="Roboto Medium" pitchFamily="2" charset="0"/>
                <a:cs typeface="Roboto Medium" pitchFamily="2" charset="0"/>
              </a:defRPr>
            </a:lvl1pPr>
          </a:lstStyle>
          <a:p>
            <a:r>
              <a:rPr lang="en-IN" sz="3200" b="1" dirty="0">
                <a:solidFill>
                  <a:srgbClr val="3366CC"/>
                </a:solidFill>
                <a:latin typeface="Book Antiqua" panose="02040602050305030304" pitchFamily="18" charset="0"/>
              </a:rPr>
              <a:t>Summary :</a:t>
            </a:r>
          </a:p>
        </p:txBody>
      </p:sp>
      <p:sp>
        <p:nvSpPr>
          <p:cNvPr id="6" name="Rectangle 5"/>
          <p:cNvSpPr/>
          <p:nvPr/>
        </p:nvSpPr>
        <p:spPr>
          <a:xfrm>
            <a:off x="762000" y="1386842"/>
            <a:ext cx="7315200" cy="5062283"/>
          </a:xfrm>
          <a:prstGeom prst="rect">
            <a:avLst/>
          </a:prstGeom>
        </p:spPr>
        <p:txBody>
          <a:bodyPr>
            <a:spAutoFit/>
          </a:bodyPr>
          <a:lstStyle/>
          <a:p>
            <a:pPr marL="457200">
              <a:lnSpc>
                <a:spcPct val="107000"/>
              </a:lnSpc>
              <a:spcAft>
                <a:spcPts val="800"/>
              </a:spcAft>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Software component</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Protocols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Standards</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ea typeface="Calibri" panose="020F0502020204030204" pitchFamily="34" charset="0"/>
                <a:cs typeface="Times New Roman" panose="02020603050405020304" pitchFamily="18" charset="0"/>
              </a:rPr>
              <a:t>De facto</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ea typeface="Calibri" panose="020F0502020204030204" pitchFamily="34" charset="0"/>
                <a:cs typeface="Times New Roman" panose="02020603050405020304" pitchFamily="18" charset="0"/>
              </a:rPr>
              <a:t>De jure</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Layered tasks </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293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849721" y="706048"/>
            <a:ext cx="7454312" cy="439457"/>
          </a:xfrm>
        </p:spPr>
        <p:txBody>
          <a:bodyPr/>
          <a:lstStyle/>
          <a:p>
            <a:r>
              <a:rPr lang="en-IN" sz="3200" b="1" dirty="0">
                <a:latin typeface="Book Antiqua" panose="02040602050305030304" pitchFamily="18" charset="0"/>
              </a:rPr>
              <a:t>Lecture 5</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4" name="Rectangle 3"/>
          <p:cNvSpPr/>
          <p:nvPr/>
        </p:nvSpPr>
        <p:spPr>
          <a:xfrm>
            <a:off x="1143000" y="1529010"/>
            <a:ext cx="5791200" cy="4996432"/>
          </a:xfrm>
          <a:prstGeom prst="rect">
            <a:avLst/>
          </a:prstGeom>
        </p:spPr>
        <p:txBody>
          <a:bodyPr wrap="square">
            <a:spAutoFit/>
          </a:bodyPr>
          <a:lstStyle/>
          <a:p>
            <a:pPr marL="457200" indent="-457200">
              <a:lnSpc>
                <a:spcPct val="107000"/>
              </a:lnSpc>
              <a:spcAft>
                <a:spcPts val="800"/>
              </a:spcAft>
              <a:buFont typeface="Wingdings" panose="05000000000000000000" pitchFamily="2" charset="2"/>
              <a:buChar char="Ø"/>
            </a:pPr>
            <a:r>
              <a:rPr lang="en-IN" sz="2800" b="1" dirty="0">
                <a:solidFill>
                  <a:srgbClr val="3366CC"/>
                </a:solidFill>
                <a:latin typeface="Book Antiqua" panose="02040602050305030304" pitchFamily="18" charset="0"/>
              </a:rPr>
              <a:t>RECAP :</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ea typeface="Calibri" panose="020F0502020204030204" pitchFamily="34" charset="0"/>
                <a:cs typeface="Times New Roman" panose="02020603050405020304" pitchFamily="18" charset="0"/>
              </a:rPr>
              <a:t>Software component</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Protocols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Standards</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ea typeface="Calibri" panose="020F0502020204030204" pitchFamily="34" charset="0"/>
                <a:cs typeface="Times New Roman" panose="02020603050405020304" pitchFamily="18" charset="0"/>
              </a:rPr>
              <a:t>De facto</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ea typeface="Calibri" panose="020F0502020204030204" pitchFamily="34" charset="0"/>
                <a:cs typeface="Times New Roman" panose="02020603050405020304" pitchFamily="18" charset="0"/>
              </a:rPr>
              <a:t>De jure</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Layered tasks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pPr>
            <a:endParaRPr lang="en-IN" sz="2400" dirty="0">
              <a:latin typeface="Book Antiqua" panose="0204060205030503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6934200" y="1529010"/>
            <a:ext cx="7315200" cy="4200061"/>
          </a:xfrm>
          <a:prstGeom prst="rect">
            <a:avLst/>
          </a:prstGeom>
        </p:spPr>
        <p:txBody>
          <a:bodyPr>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a:p>
            <a:pPr marL="457200" indent="-457200" algn="just">
              <a:lnSpc>
                <a:spcPct val="150000"/>
              </a:lnSpc>
              <a:buFont typeface="Wingdings" panose="05000000000000000000" pitchFamily="2" charset="2"/>
              <a:buChar char="Ø"/>
            </a:pPr>
            <a:r>
              <a:rPr lang="en-IN" sz="2800" dirty="0">
                <a:latin typeface="Book Antiqua" panose="02040602050305030304" pitchFamily="18" charset="0"/>
              </a:rPr>
              <a:t>OSI Model </a:t>
            </a:r>
          </a:p>
          <a:p>
            <a:pPr marL="1110212" lvl="1" indent="-457200" algn="just">
              <a:lnSpc>
                <a:spcPct val="150000"/>
              </a:lnSpc>
              <a:buFont typeface="Wingdings" panose="05000000000000000000" pitchFamily="2" charset="2"/>
              <a:buChar char="q"/>
            </a:pPr>
            <a:r>
              <a:rPr lang="en-IN" sz="2800" dirty="0">
                <a:latin typeface="Book Antiqua" panose="02040602050305030304" pitchFamily="18" charset="0"/>
              </a:rPr>
              <a:t>Application Layer</a:t>
            </a:r>
          </a:p>
          <a:p>
            <a:pPr marL="1110212" lvl="1" indent="-457200">
              <a:lnSpc>
                <a:spcPct val="150000"/>
              </a:lnSpc>
              <a:buFont typeface="Wingdings" panose="05000000000000000000" pitchFamily="2" charset="2"/>
              <a:buChar char="q"/>
            </a:pPr>
            <a:r>
              <a:rPr lang="en-IN" sz="2800" dirty="0">
                <a:latin typeface="Book Antiqua" panose="02040602050305030304" pitchFamily="18" charset="0"/>
              </a:rPr>
              <a:t>Presentation layer </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1110212" lvl="1" indent="-457200">
              <a:lnSpc>
                <a:spcPct val="150000"/>
              </a:lnSpc>
              <a:buFont typeface="Wingdings" panose="05000000000000000000" pitchFamily="2" charset="2"/>
              <a:buChar char="q"/>
            </a:pPr>
            <a:r>
              <a:rPr lang="en-IN" sz="2800" dirty="0">
                <a:latin typeface="Book Antiqua" panose="02040602050305030304" pitchFamily="18" charset="0"/>
              </a:rPr>
              <a:t>Session Layer </a:t>
            </a:r>
            <a:endParaRPr lang="en-US" sz="2800"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tabLst>
                <a:tab pos="457200" algn="l"/>
              </a:tabLst>
            </a:pPr>
            <a:endParaRPr lang="en-IN"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3014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1471011"/>
            <a:ext cx="11811000" cy="5191165"/>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IN" sz="2800" dirty="0">
                <a:latin typeface="roboto" panose="02000000000000000000" pitchFamily="2" charset="0"/>
                <a:ea typeface="roboto" panose="02000000000000000000" pitchFamily="2" charset="0"/>
                <a:cs typeface="roboto" panose="02000000000000000000" pitchFamily="2" charset="0"/>
              </a:rPr>
              <a:t>OSI (Open System Interconnect) model is a standard description of how messages should be transmitted between any two communicating parties in a network. </a:t>
            </a:r>
          </a:p>
          <a:p>
            <a:pPr marL="457200" indent="-457200" algn="just">
              <a:lnSpc>
                <a:spcPct val="150000"/>
              </a:lnSpc>
              <a:buFont typeface="Arial" panose="020B0604020202020204" pitchFamily="34" charset="0"/>
              <a:buChar char="•"/>
            </a:pPr>
            <a:r>
              <a:rPr lang="en-IN" sz="2800" dirty="0">
                <a:latin typeface="roboto" panose="02000000000000000000" pitchFamily="2" charset="0"/>
                <a:ea typeface="roboto" panose="02000000000000000000" pitchFamily="2" charset="0"/>
                <a:cs typeface="roboto" panose="02000000000000000000" pitchFamily="2" charset="0"/>
              </a:rPr>
              <a:t> It was introduced by an ISO (International Standard Organization) in 1984. </a:t>
            </a:r>
          </a:p>
          <a:p>
            <a:pPr marL="457200" indent="-457200" algn="just">
              <a:lnSpc>
                <a:spcPct val="150000"/>
              </a:lnSpc>
              <a:buFont typeface="Arial" panose="020B0604020202020204" pitchFamily="34" charset="0"/>
              <a:buChar char="•"/>
            </a:pPr>
            <a:r>
              <a:rPr lang="en-IN" sz="2800" dirty="0">
                <a:latin typeface="roboto" panose="02000000000000000000" pitchFamily="2" charset="0"/>
                <a:ea typeface="roboto" panose="02000000000000000000" pitchFamily="2" charset="0"/>
                <a:cs typeface="roboto" panose="02000000000000000000" pitchFamily="2" charset="0"/>
              </a:rPr>
              <a:t> </a:t>
            </a:r>
            <a:r>
              <a:rPr lang="en-US" sz="2800" b="0" i="0" dirty="0">
                <a:effectLst/>
                <a:latin typeface="roboto" panose="02000000000000000000" pitchFamily="2" charset="0"/>
                <a:ea typeface="roboto" panose="02000000000000000000" pitchFamily="2" charset="0"/>
                <a:cs typeface="roboto" panose="02000000000000000000" pitchFamily="2" charset="0"/>
              </a:rPr>
              <a:t>From ISO's perspective, the easiest way to create a conceptual model was to organize the models into different abstraction layers required to organize and send data between computing systems.</a:t>
            </a:r>
            <a:endParaRPr lang="en-IN" sz="2800" dirty="0">
              <a:latin typeface="roboto" panose="02000000000000000000" pitchFamily="2" charset="0"/>
              <a:ea typeface="roboto" panose="02000000000000000000" pitchFamily="2" charset="0"/>
              <a:cs typeface="roboto" panose="02000000000000000000" pitchFamily="2" charset="0"/>
            </a:endParaRPr>
          </a:p>
        </p:txBody>
      </p:sp>
      <p:sp>
        <p:nvSpPr>
          <p:cNvPr id="6" name="Rectangle 5"/>
          <p:cNvSpPr/>
          <p:nvPr/>
        </p:nvSpPr>
        <p:spPr>
          <a:xfrm>
            <a:off x="1143000" y="533400"/>
            <a:ext cx="12268200" cy="584775"/>
          </a:xfrm>
          <a:prstGeom prst="rect">
            <a:avLst/>
          </a:prstGeom>
        </p:spPr>
        <p:txBody>
          <a:bodyPr wrap="square">
            <a:spAutoFit/>
          </a:bodyPr>
          <a:lstStyle/>
          <a:p>
            <a:r>
              <a:rPr lang="en-IN" sz="3200" b="1" dirty="0">
                <a:solidFill>
                  <a:srgbClr val="C00000"/>
                </a:solidFill>
                <a:latin typeface="roboto" panose="02000000000000000000" pitchFamily="2" charset="0"/>
                <a:ea typeface="roboto" panose="02000000000000000000" pitchFamily="2" charset="0"/>
                <a:cs typeface="roboto" panose="02000000000000000000" pitchFamily="2" charset="0"/>
              </a:rPr>
              <a:t>The Open System Interconnection (OSI) Reference Model:</a:t>
            </a:r>
          </a:p>
        </p:txBody>
      </p:sp>
    </p:spTree>
    <p:extLst>
      <p:ext uri="{BB962C8B-B14F-4D97-AF65-F5344CB8AC3E}">
        <p14:creationId xmlns:p14="http://schemas.microsoft.com/office/powerpoint/2010/main" val="1448920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443866"/>
            <a:ext cx="4495800" cy="584775"/>
          </a:xfrm>
          <a:prstGeom prst="rect">
            <a:avLst/>
          </a:prstGeom>
          <a:noFill/>
        </p:spPr>
        <p:txBody>
          <a:bodyPr wrap="square" rtlCol="0">
            <a:spAutoFit/>
          </a:bodyPr>
          <a:lstStyle/>
          <a:p>
            <a:r>
              <a:rPr lang="en-IN" sz="3200" b="1" u="sng" dirty="0">
                <a:solidFill>
                  <a:srgbClr val="0070C0"/>
                </a:solidFill>
                <a:latin typeface="Book Antiqua" panose="02040602050305030304" pitchFamily="18" charset="0"/>
              </a:rPr>
              <a:t>INTRODUCTION:</a:t>
            </a:r>
          </a:p>
        </p:txBody>
      </p:sp>
      <p:sp>
        <p:nvSpPr>
          <p:cNvPr id="3" name="TextBox 2"/>
          <p:cNvSpPr txBox="1"/>
          <p:nvPr/>
        </p:nvSpPr>
        <p:spPr>
          <a:xfrm>
            <a:off x="1143000" y="1028641"/>
            <a:ext cx="13106400" cy="6483826"/>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A network is a set of devices (often referred to as nodes) connected by communication links. </a:t>
            </a: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A node can be a computer, printer, or any other device capable of sending and/or receiving data generated by other nodes on the network.</a:t>
            </a: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“Computer network’’ to mean a collection of autonomous computers interconnected by a single technology. </a:t>
            </a: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Two computers are said to be interconnected if they are able to exchange information. </a:t>
            </a: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The connection need not be via a copper wire; fiber optics, microwaves, infrared, and communication satellites can also be used.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198B32-98BF-7CD6-0C41-38C5EEF2DBA1}"/>
              </a:ext>
            </a:extLst>
          </p:cNvPr>
          <p:cNvSpPr txBox="1"/>
          <p:nvPr/>
        </p:nvSpPr>
        <p:spPr>
          <a:xfrm>
            <a:off x="1032932" y="1447800"/>
            <a:ext cx="12302067" cy="5837495"/>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Information technology (IT) networking professionals use OSI to model or conceptualize how data is sent or received over a network.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Understanding this is a foundational part of most IT networking certifications, including the Cisco Certified Network Associate (CCNA) and CompTIA Network+ certification programs.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As mentioned, the model is designed to break down </a:t>
            </a:r>
            <a:r>
              <a:rPr lang="en-US" sz="2800" b="0" i="0" u="sng" dirty="0">
                <a:effectLst/>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rPr>
              <a:t>data transmission</a:t>
            </a:r>
            <a:r>
              <a:rPr lang="en-US" sz="2800" b="0" i="0" dirty="0">
                <a:effectLst/>
                <a:latin typeface="roboto" panose="02000000000000000000" pitchFamily="2" charset="0"/>
                <a:ea typeface="roboto" panose="02000000000000000000" pitchFamily="2" charset="0"/>
                <a:cs typeface="roboto" panose="02000000000000000000" pitchFamily="2" charset="0"/>
              </a:rPr>
              <a:t> standards, processes and protocols over a series of </a:t>
            </a:r>
            <a:r>
              <a:rPr lang="en-US" sz="2800" b="0" i="1" dirty="0">
                <a:solidFill>
                  <a:srgbClr val="FF0000"/>
                </a:solidFill>
                <a:effectLst/>
                <a:latin typeface="roboto" panose="02000000000000000000" pitchFamily="2" charset="0"/>
                <a:ea typeface="roboto" panose="02000000000000000000" pitchFamily="2" charset="0"/>
                <a:cs typeface="roboto" panose="02000000000000000000" pitchFamily="2" charset="0"/>
              </a:rPr>
              <a:t>seven layers</a:t>
            </a:r>
            <a:r>
              <a:rPr lang="en-US" sz="2800" b="0" i="0" dirty="0">
                <a:effectLst/>
                <a:latin typeface="roboto" panose="02000000000000000000" pitchFamily="2" charset="0"/>
                <a:ea typeface="roboto" panose="02000000000000000000" pitchFamily="2" charset="0"/>
                <a:cs typeface="roboto" panose="02000000000000000000" pitchFamily="2" charset="0"/>
              </a:rPr>
              <a:t>, each of which is responsible for performing specific tasks concerning sending and receiving data.</a:t>
            </a:r>
          </a:p>
        </p:txBody>
      </p:sp>
      <p:sp>
        <p:nvSpPr>
          <p:cNvPr id="7" name="TextBox 6">
            <a:extLst>
              <a:ext uri="{FF2B5EF4-FFF2-40B4-BE49-F238E27FC236}">
                <a16:creationId xmlns:a16="http://schemas.microsoft.com/office/drawing/2014/main" id="{74167F24-1DDF-887C-2C92-2E98333351B3}"/>
              </a:ext>
            </a:extLst>
          </p:cNvPr>
          <p:cNvSpPr txBox="1"/>
          <p:nvPr/>
        </p:nvSpPr>
        <p:spPr>
          <a:xfrm>
            <a:off x="1066800" y="767000"/>
            <a:ext cx="7332132" cy="523220"/>
          </a:xfrm>
          <a:prstGeom prst="rect">
            <a:avLst/>
          </a:prstGeom>
          <a:noFill/>
        </p:spPr>
        <p:txBody>
          <a:bodyPr wrap="square">
            <a:spAutoFit/>
          </a:bodyPr>
          <a:lstStyle/>
          <a:p>
            <a:pPr algn="l"/>
            <a:r>
              <a:rPr lang="en-US" sz="2800" b="1" i="0" dirty="0">
                <a:solidFill>
                  <a:srgbClr val="FF0000"/>
                </a:solidFill>
                <a:effectLst/>
                <a:latin typeface="roboto" panose="02000000000000000000" pitchFamily="2" charset="0"/>
                <a:ea typeface="roboto" panose="02000000000000000000" pitchFamily="2" charset="0"/>
                <a:cs typeface="roboto" panose="02000000000000000000" pitchFamily="2" charset="0"/>
              </a:rPr>
              <a:t>How the OSI model works</a:t>
            </a:r>
          </a:p>
        </p:txBody>
      </p:sp>
    </p:spTree>
    <p:extLst>
      <p:ext uri="{BB962C8B-B14F-4D97-AF65-F5344CB8AC3E}">
        <p14:creationId xmlns:p14="http://schemas.microsoft.com/office/powerpoint/2010/main" val="3650832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47900" y="82165"/>
            <a:ext cx="10134600" cy="8065270"/>
          </a:xfrm>
          <a:prstGeom prst="rect">
            <a:avLst/>
          </a:prstGeom>
        </p:spPr>
      </p:pic>
    </p:spTree>
    <p:extLst>
      <p:ext uri="{BB962C8B-B14F-4D97-AF65-F5344CB8AC3E}">
        <p14:creationId xmlns:p14="http://schemas.microsoft.com/office/powerpoint/2010/main" val="1382171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9300E-C068-78F9-07BF-B87D10E34A6B}"/>
              </a:ext>
            </a:extLst>
          </p:cNvPr>
          <p:cNvPicPr>
            <a:picLocks noChangeAspect="1"/>
          </p:cNvPicPr>
          <p:nvPr/>
        </p:nvPicPr>
        <p:blipFill>
          <a:blip r:embed="rId2"/>
          <a:stretch>
            <a:fillRect/>
          </a:stretch>
        </p:blipFill>
        <p:spPr>
          <a:xfrm>
            <a:off x="2362200" y="413269"/>
            <a:ext cx="9906000" cy="7403061"/>
          </a:xfrm>
          <a:prstGeom prst="rect">
            <a:avLst/>
          </a:prstGeom>
        </p:spPr>
      </p:pic>
    </p:spTree>
    <p:extLst>
      <p:ext uri="{BB962C8B-B14F-4D97-AF65-F5344CB8AC3E}">
        <p14:creationId xmlns:p14="http://schemas.microsoft.com/office/powerpoint/2010/main" val="1612917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4CDD-32D1-F634-622E-E30377B26A7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1C26653-FF38-530E-6E20-21487B4B9FF2}"/>
              </a:ext>
            </a:extLst>
          </p:cNvPr>
          <p:cNvSpPr>
            <a:spLocks noGrp="1"/>
          </p:cNvSpPr>
          <p:nvPr>
            <p:ph type="body" sz="quarter" idx="17"/>
          </p:nvPr>
        </p:nvSpPr>
        <p:spPr/>
        <p:txBody>
          <a:bodyPr/>
          <a:lstStyle/>
          <a:p>
            <a:endParaRPr lang="en-IN"/>
          </a:p>
        </p:txBody>
      </p:sp>
      <p:sp>
        <p:nvSpPr>
          <p:cNvPr id="4" name="Media Placeholder 3">
            <a:extLst>
              <a:ext uri="{FF2B5EF4-FFF2-40B4-BE49-F238E27FC236}">
                <a16:creationId xmlns:a16="http://schemas.microsoft.com/office/drawing/2014/main" id="{F2A76C1F-1F37-64E7-C0DB-712F1E3591E9}"/>
              </a:ext>
            </a:extLst>
          </p:cNvPr>
          <p:cNvSpPr>
            <a:spLocks noGrp="1"/>
          </p:cNvSpPr>
          <p:nvPr>
            <p:ph type="media" sz="quarter" idx="19"/>
          </p:nvPr>
        </p:nvSpPr>
        <p:spPr/>
        <p:txBody>
          <a:bodyPr/>
          <a:lstStyle/>
          <a:p>
            <a:endParaRPr lang="en-IN"/>
          </a:p>
        </p:txBody>
      </p:sp>
      <p:pic>
        <p:nvPicPr>
          <p:cNvPr id="6" name="Picture 5" descr="A screen shot of a computer&#10;&#10;AI-generated content may be incorrect.">
            <a:extLst>
              <a:ext uri="{FF2B5EF4-FFF2-40B4-BE49-F238E27FC236}">
                <a16:creationId xmlns:a16="http://schemas.microsoft.com/office/drawing/2014/main" id="{A65D613F-F643-A9F7-2793-9699C8B1A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2399"/>
            <a:ext cx="13674090" cy="7158991"/>
          </a:xfrm>
          <a:prstGeom prst="rect">
            <a:avLst/>
          </a:prstGeom>
        </p:spPr>
      </p:pic>
    </p:spTree>
    <p:extLst>
      <p:ext uri="{BB962C8B-B14F-4D97-AF65-F5344CB8AC3E}">
        <p14:creationId xmlns:p14="http://schemas.microsoft.com/office/powerpoint/2010/main" val="1876657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6800" y="685800"/>
            <a:ext cx="11963400" cy="5837495"/>
          </a:xfrm>
          <a:prstGeom prst="rect">
            <a:avLst/>
          </a:prstGeom>
        </p:spPr>
        <p:txBody>
          <a:bodyPr wrap="square">
            <a:spAutoFit/>
          </a:bodyPr>
          <a:lstStyle/>
          <a:p>
            <a:pPr>
              <a:lnSpc>
                <a:spcPct val="150000"/>
              </a:lnSpc>
            </a:pPr>
            <a:r>
              <a:rPr lang="en-IN" sz="2800" b="1" cap="all" dirty="0">
                <a:solidFill>
                  <a:srgbClr val="C00000"/>
                </a:solidFill>
                <a:latin typeface="roboto" panose="02000000000000000000" pitchFamily="2" charset="0"/>
                <a:ea typeface="roboto" panose="02000000000000000000" pitchFamily="2" charset="0"/>
                <a:cs typeface="roboto" panose="02000000000000000000" pitchFamily="2" charset="0"/>
              </a:rPr>
              <a:t>Application Layer:</a:t>
            </a:r>
          </a:p>
          <a:p>
            <a:pPr>
              <a:lnSpc>
                <a:spcPct val="150000"/>
              </a:lnSpc>
            </a:pPr>
            <a:endParaRPr lang="en-IN" sz="2800" b="1" dirty="0">
              <a:latin typeface="roboto" panose="02000000000000000000" pitchFamily="2" charset="0"/>
              <a:ea typeface="roboto" panose="02000000000000000000" pitchFamily="2" charset="0"/>
              <a:cs typeface="roboto" panose="02000000000000000000" pitchFamily="2" charset="0"/>
            </a:endParaRPr>
          </a:p>
          <a:p>
            <a:pPr marL="457200" indent="-457200" algn="just">
              <a:lnSpc>
                <a:spcPct val="150000"/>
              </a:lnSpc>
              <a:buFont typeface="Arial" panose="020B0604020202020204" pitchFamily="34" charset="0"/>
              <a:buChar char="•"/>
            </a:pPr>
            <a:r>
              <a:rPr lang="en-IN" sz="2800" dirty="0">
                <a:latin typeface="roboto" panose="02000000000000000000" pitchFamily="2" charset="0"/>
                <a:ea typeface="roboto" panose="02000000000000000000" pitchFamily="2" charset="0"/>
                <a:cs typeface="roboto" panose="02000000000000000000" pitchFamily="2" charset="0"/>
              </a:rPr>
              <a:t>It provides user interface and support for services such as e-mail, file transfer, database sharing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The application layer enables the user -- human or software -- to interact with the application or network whenever the user elects to read messages, transfer files or perform other network-related tasks.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Web browsers and other internet-connected apps, such as Outlook and Skype, use Layer 7 application protocols.</a:t>
            </a:r>
            <a:endParaRPr lang="en-IN" sz="2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50435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0200" y="685800"/>
            <a:ext cx="12573000" cy="6368410"/>
          </a:xfrm>
          <a:prstGeom prst="rect">
            <a:avLst/>
          </a:prstGeom>
        </p:spPr>
        <p:txBody>
          <a:bodyPr wrap="square">
            <a:spAutoFit/>
          </a:bodyPr>
          <a:lstStyle/>
          <a:p>
            <a:pPr algn="just">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Presentation layer: </a:t>
            </a:r>
            <a:r>
              <a:rPr lang="en-US" b="0" i="0" dirty="0">
                <a:effectLst/>
                <a:latin typeface="Arial" panose="020B0604020202020204" pitchFamily="34" charset="0"/>
              </a:rPr>
              <a:t>The presentation layer translates or formats data for the application layer based on the semantics or syntax the application accepts. </a:t>
            </a:r>
            <a:endParaRPr lang="en-IN" dirty="0">
              <a:latin typeface="roboto" panose="02000000000000000000" pitchFamily="2" charset="0"/>
              <a:ea typeface="roboto" panose="02000000000000000000" pitchFamily="2" charset="0"/>
              <a:cs typeface="roboto" panose="02000000000000000000" pitchFamily="2" charset="0"/>
            </a:endParaRPr>
          </a:p>
          <a:p>
            <a:pPr algn="just">
              <a:lnSpc>
                <a:spcPct val="150000"/>
              </a:lnSpc>
            </a:pPr>
            <a:endParaRPr lang="en-IN" sz="900" dirty="0">
              <a:latin typeface="roboto" panose="02000000000000000000" pitchFamily="2" charset="0"/>
              <a:ea typeface="roboto" panose="02000000000000000000" pitchFamily="2" charset="0"/>
              <a:cs typeface="roboto" panose="02000000000000000000" pitchFamily="2" charset="0"/>
            </a:endParaRPr>
          </a:p>
          <a:p>
            <a:pPr algn="just">
              <a:lnSpc>
                <a:spcPct val="150000"/>
              </a:lnSpc>
            </a:pPr>
            <a:r>
              <a:rPr lang="en-IN" dirty="0">
                <a:latin typeface="roboto" panose="02000000000000000000" pitchFamily="2" charset="0"/>
                <a:ea typeface="roboto" panose="02000000000000000000" pitchFamily="2" charset="0"/>
                <a:cs typeface="roboto" panose="02000000000000000000" pitchFamily="2" charset="0"/>
              </a:rPr>
              <a:t>Specific responsibilities of presentation layer are: </a:t>
            </a:r>
          </a:p>
          <a:p>
            <a:pPr marL="514350" indent="-514350" algn="just">
              <a:lnSpc>
                <a:spcPct val="150000"/>
              </a:lnSpc>
              <a:buAutoNum type="arabicPeriod"/>
            </a:pPr>
            <a:r>
              <a:rPr lang="en-IN" b="1" dirty="0">
                <a:solidFill>
                  <a:srgbClr val="C00000"/>
                </a:solidFill>
                <a:latin typeface="roboto" panose="02000000000000000000" pitchFamily="2" charset="0"/>
                <a:ea typeface="roboto" panose="02000000000000000000" pitchFamily="2" charset="0"/>
                <a:cs typeface="roboto" panose="02000000000000000000" pitchFamily="2" charset="0"/>
              </a:rPr>
              <a:t>Translation : </a:t>
            </a:r>
            <a:r>
              <a:rPr lang="en-IN" dirty="0">
                <a:latin typeface="roboto" panose="02000000000000000000" pitchFamily="2" charset="0"/>
                <a:ea typeface="roboto" panose="02000000000000000000" pitchFamily="2" charset="0"/>
                <a:cs typeface="roboto" panose="02000000000000000000" pitchFamily="2" charset="0"/>
              </a:rPr>
              <a:t>Changing the format of a message that is used by the sender into mutually acceptable for transmission then at the destination changing that format into one understood by the receiver. </a:t>
            </a:r>
          </a:p>
          <a:p>
            <a:pPr marL="514350" indent="-514350" algn="just">
              <a:lnSpc>
                <a:spcPct val="150000"/>
              </a:lnSpc>
              <a:buAutoNum type="arabicPeriod"/>
            </a:pPr>
            <a:r>
              <a:rPr lang="en-IN" b="1" dirty="0">
                <a:solidFill>
                  <a:srgbClr val="C00000"/>
                </a:solidFill>
                <a:latin typeface="roboto" panose="02000000000000000000" pitchFamily="2" charset="0"/>
                <a:ea typeface="roboto" panose="02000000000000000000" pitchFamily="2" charset="0"/>
                <a:cs typeface="roboto" panose="02000000000000000000" pitchFamily="2" charset="0"/>
              </a:rPr>
              <a:t> Encryption : </a:t>
            </a:r>
            <a:r>
              <a:rPr lang="en-IN" dirty="0">
                <a:latin typeface="roboto" panose="02000000000000000000" pitchFamily="2" charset="0"/>
                <a:ea typeface="roboto" panose="02000000000000000000" pitchFamily="2" charset="0"/>
                <a:cs typeface="roboto" panose="02000000000000000000" pitchFamily="2" charset="0"/>
              </a:rPr>
              <a:t>Encryption &amp; decryption of data for security purpose. </a:t>
            </a:r>
          </a:p>
          <a:p>
            <a:pPr marL="514350" indent="-514350" algn="just">
              <a:lnSpc>
                <a:spcPct val="150000"/>
              </a:lnSpc>
              <a:buAutoNum type="arabicPeriod"/>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Compression </a:t>
            </a:r>
            <a:r>
              <a:rPr lang="en-IN" b="1" dirty="0">
                <a:solidFill>
                  <a:srgbClr val="C00000"/>
                </a:solidFill>
                <a:latin typeface="roboto" panose="02000000000000000000" pitchFamily="2" charset="0"/>
                <a:ea typeface="roboto" panose="02000000000000000000" pitchFamily="2" charset="0"/>
                <a:cs typeface="roboto" panose="02000000000000000000" pitchFamily="2" charset="0"/>
              </a:rPr>
              <a:t>: </a:t>
            </a:r>
            <a:r>
              <a:rPr lang="en-IN" dirty="0">
                <a:latin typeface="roboto" panose="02000000000000000000" pitchFamily="2" charset="0"/>
                <a:ea typeface="roboto" panose="02000000000000000000" pitchFamily="2" charset="0"/>
                <a:cs typeface="roboto" panose="02000000000000000000" pitchFamily="2" charset="0"/>
              </a:rPr>
              <a:t>Compressing &amp; decompressing data to make transmission more efficient. </a:t>
            </a:r>
          </a:p>
          <a:p>
            <a:pPr marL="514350" indent="-514350" algn="just">
              <a:lnSpc>
                <a:spcPct val="150000"/>
              </a:lnSpc>
              <a:buAutoNum type="arabicPeriod"/>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Security : </a:t>
            </a:r>
            <a:r>
              <a:rPr lang="en-IN" dirty="0">
                <a:latin typeface="roboto" panose="02000000000000000000" pitchFamily="2" charset="0"/>
                <a:ea typeface="roboto" panose="02000000000000000000" pitchFamily="2" charset="0"/>
                <a:cs typeface="roboto" panose="02000000000000000000" pitchFamily="2" charset="0"/>
              </a:rPr>
              <a:t>Validating password and login codes. </a:t>
            </a:r>
          </a:p>
        </p:txBody>
      </p:sp>
    </p:spTree>
    <p:extLst>
      <p:ext uri="{BB962C8B-B14F-4D97-AF65-F5344CB8AC3E}">
        <p14:creationId xmlns:p14="http://schemas.microsoft.com/office/powerpoint/2010/main" val="627986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533400"/>
            <a:ext cx="12877800" cy="5837495"/>
          </a:xfrm>
          <a:prstGeom prst="rect">
            <a:avLst/>
          </a:prstGeom>
        </p:spPr>
        <p:txBody>
          <a:bodyPr wrap="square">
            <a:spAutoFit/>
          </a:bodyPr>
          <a:lstStyle/>
          <a:p>
            <a:pPr algn="just">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Session Layer :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The session layer sets up, coordinates and terminates conversations between applications.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Its services include authentication and reconnection after an interruption.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This layer determines how long a system will wait for another application to respond.</a:t>
            </a:r>
            <a:endParaRPr lang="en-IN" sz="2800" b="1" dirty="0">
              <a:latin typeface="roboto" panose="02000000000000000000" pitchFamily="2" charset="0"/>
              <a:ea typeface="roboto" panose="02000000000000000000" pitchFamily="2" charset="0"/>
              <a:cs typeface="roboto" panose="02000000000000000000" pitchFamily="2" charset="0"/>
            </a:endParaRPr>
          </a:p>
          <a:p>
            <a:pPr marL="457200" indent="-457200" algn="just">
              <a:lnSpc>
                <a:spcPct val="150000"/>
              </a:lnSpc>
              <a:buFont typeface="Arial" panose="020B0604020202020204" pitchFamily="34" charset="0"/>
              <a:buChar char="•"/>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Session management : </a:t>
            </a:r>
            <a:r>
              <a:rPr lang="en-IN" sz="2800" dirty="0">
                <a:latin typeface="roboto" panose="02000000000000000000" pitchFamily="2" charset="0"/>
                <a:ea typeface="roboto" panose="02000000000000000000" pitchFamily="2" charset="0"/>
                <a:cs typeface="roboto" panose="02000000000000000000" pitchFamily="2" charset="0"/>
              </a:rPr>
              <a:t>Dividing a session into sessions by the introduction of checkpoints(marking the significant parts of the message) and separating long messages into shorter units called dialog units. </a:t>
            </a:r>
          </a:p>
        </p:txBody>
      </p:sp>
    </p:spTree>
    <p:extLst>
      <p:ext uri="{BB962C8B-B14F-4D97-AF65-F5344CB8AC3E}">
        <p14:creationId xmlns:p14="http://schemas.microsoft.com/office/powerpoint/2010/main" val="4123801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533400"/>
            <a:ext cx="13335000" cy="5837495"/>
          </a:xfrm>
          <a:prstGeom prst="rect">
            <a:avLst/>
          </a:prstGeom>
        </p:spPr>
        <p:txBody>
          <a:bodyPr wrap="square">
            <a:spAutoFit/>
          </a:bodyPr>
          <a:lstStyle/>
          <a:p>
            <a:pPr algn="just">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Session Layer : </a:t>
            </a:r>
          </a:p>
          <a:p>
            <a:pPr algn="just">
              <a:lnSpc>
                <a:spcPct val="150000"/>
              </a:lnSpc>
            </a:pPr>
            <a:endPar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endParaRPr>
          </a:p>
          <a:p>
            <a:pPr marL="457200" indent="-457200" algn="just">
              <a:lnSpc>
                <a:spcPct val="150000"/>
              </a:lnSpc>
              <a:buFont typeface="Arial" panose="020B0604020202020204" pitchFamily="34" charset="0"/>
              <a:buChar char="•"/>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Synchronization : (</a:t>
            </a:r>
            <a:r>
              <a:rPr lang="en-IN" sz="2800" dirty="0">
                <a:latin typeface="roboto" panose="02000000000000000000" pitchFamily="2" charset="0"/>
                <a:ea typeface="roboto" panose="02000000000000000000" pitchFamily="2" charset="0"/>
                <a:cs typeface="roboto" panose="02000000000000000000" pitchFamily="2" charset="0"/>
              </a:rPr>
              <a:t>checkpoints in long transmissions)Deciding in what order to pass the dialog units &amp; making sure that the previous request has been fulfilled before the next one is sent. </a:t>
            </a:r>
          </a:p>
          <a:p>
            <a:pPr marL="457200" indent="-457200" algn="just">
              <a:lnSpc>
                <a:spcPct val="150000"/>
              </a:lnSpc>
              <a:buFont typeface="Arial" panose="020B0604020202020204" pitchFamily="34" charset="0"/>
              <a:buChar char="•"/>
            </a:pPr>
            <a:r>
              <a:rPr lang="en-IN" sz="2800" dirty="0">
                <a:latin typeface="roboto" panose="02000000000000000000" pitchFamily="2" charset="0"/>
                <a:ea typeface="roboto" panose="02000000000000000000" pitchFamily="2" charset="0"/>
                <a:cs typeface="roboto" panose="02000000000000000000" pitchFamily="2" charset="0"/>
              </a:rPr>
              <a:t>Lock and Execution in synchronization</a:t>
            </a:r>
          </a:p>
          <a:p>
            <a:pPr marL="457200" indent="-457200" algn="just">
              <a:lnSpc>
                <a:spcPct val="150000"/>
              </a:lnSpc>
              <a:buFont typeface="Arial" panose="020B0604020202020204" pitchFamily="34" charset="0"/>
              <a:buChar char="•"/>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Dialog control : </a:t>
            </a:r>
            <a:r>
              <a:rPr lang="en-IN" sz="2800" dirty="0">
                <a:latin typeface="roboto" panose="02000000000000000000" pitchFamily="2" charset="0"/>
                <a:ea typeface="roboto" panose="02000000000000000000" pitchFamily="2" charset="0"/>
                <a:cs typeface="roboto" panose="02000000000000000000" pitchFamily="2" charset="0"/>
              </a:rPr>
              <a:t>Deciding who sends the data ,when and how much</a:t>
            </a:r>
          </a:p>
          <a:p>
            <a:pPr marL="457200" indent="-457200" algn="just">
              <a:lnSpc>
                <a:spcPct val="150000"/>
              </a:lnSpc>
              <a:buFont typeface="Arial" panose="020B0604020202020204" pitchFamily="34" charset="0"/>
              <a:buChar char="•"/>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Graceful close : </a:t>
            </a:r>
            <a:r>
              <a:rPr lang="en-IN" sz="2800" dirty="0">
                <a:latin typeface="roboto" panose="02000000000000000000" pitchFamily="2" charset="0"/>
                <a:ea typeface="roboto" panose="02000000000000000000" pitchFamily="2" charset="0"/>
                <a:cs typeface="roboto" panose="02000000000000000000" pitchFamily="2" charset="0"/>
              </a:rPr>
              <a:t>Ensuring that the exchange of data has been completed appropriately before the session closes. </a:t>
            </a:r>
          </a:p>
        </p:txBody>
      </p:sp>
    </p:spTree>
    <p:extLst>
      <p:ext uri="{BB962C8B-B14F-4D97-AF65-F5344CB8AC3E}">
        <p14:creationId xmlns:p14="http://schemas.microsoft.com/office/powerpoint/2010/main" val="3540222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148926"/>
            <a:ext cx="12801600" cy="8505405"/>
          </a:xfrm>
          <a:prstGeom prst="rect">
            <a:avLst/>
          </a:prstGeom>
        </p:spPr>
        <p:txBody>
          <a:bodyPr wrap="square">
            <a:spAutoFit/>
          </a:bodyPr>
          <a:lstStyle/>
          <a:p>
            <a:pPr>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Transport Layer :</a:t>
            </a:r>
          </a:p>
          <a:p>
            <a:pPr marL="342900" indent="-34290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Transport Layer</a:t>
            </a:r>
            <a:r>
              <a:rPr lang="en-US" sz="2400" dirty="0">
                <a:latin typeface="Times New Roman" panose="02020603050405020304" pitchFamily="18" charset="0"/>
                <a:cs typeface="Times New Roman" panose="02020603050405020304" pitchFamily="18" charset="0"/>
              </a:rPr>
              <a:t> is responsible for </a:t>
            </a:r>
            <a:r>
              <a:rPr lang="en-US" sz="2400" b="1" dirty="0">
                <a:latin typeface="Times New Roman" panose="02020603050405020304" pitchFamily="18" charset="0"/>
                <a:cs typeface="Times New Roman" panose="02020603050405020304" pitchFamily="18" charset="0"/>
              </a:rPr>
              <a:t>end-to-end communication</a:t>
            </a:r>
            <a:r>
              <a:rPr lang="en-US" sz="2400" dirty="0">
                <a:latin typeface="Times New Roman" panose="02020603050405020304" pitchFamily="18" charset="0"/>
                <a:cs typeface="Times New Roman" panose="02020603050405020304" pitchFamily="18" charset="0"/>
              </a:rPr>
              <a:t> between devices. It ensures that data is </a:t>
            </a:r>
            <a:r>
              <a:rPr lang="en-US" sz="2400" b="1" dirty="0">
                <a:latin typeface="Times New Roman" panose="02020603050405020304" pitchFamily="18" charset="0"/>
                <a:cs typeface="Times New Roman" panose="02020603050405020304" pitchFamily="18" charset="0"/>
              </a:rPr>
              <a:t>delivered error-free, in sequence, and without losses or duplicates</a:t>
            </a:r>
            <a:r>
              <a:rPr lang="en-US" sz="2400" dirty="0">
                <a:latin typeface="Times New Roman" panose="02020603050405020304" pitchFamily="18" charset="0"/>
                <a:cs typeface="Times New Roman" panose="02020603050405020304" pitchFamily="18" charset="0"/>
              </a:rPr>
              <a:t>.</a:t>
            </a:r>
          </a:p>
          <a:p>
            <a:pPr marL="342900" indent="-342900" algn="just">
              <a:lnSpc>
                <a:spcPct val="200000"/>
              </a:lnSpc>
              <a:buFont typeface="Arial" panose="020B0604020202020204" pitchFamily="34" charset="0"/>
              <a:buChar char="•"/>
            </a:pPr>
            <a:r>
              <a:rPr lang="en-IN" sz="2400" dirty="0">
                <a:latin typeface="Times New Roman" panose="02020603050405020304" pitchFamily="18" charset="0"/>
                <a:ea typeface="roboto" panose="02000000000000000000" pitchFamily="2" charset="0"/>
                <a:cs typeface="Times New Roman" panose="02020603050405020304" pitchFamily="18" charset="0"/>
              </a:rPr>
              <a:t>The transport layer is responsible for source to destination of delivery of the entire message </a:t>
            </a:r>
          </a:p>
          <a:p>
            <a:pPr algn="just">
              <a:lnSpc>
                <a:spcPct val="150000"/>
              </a:lnSpc>
            </a:pPr>
            <a:r>
              <a:rPr lang="en-IN" sz="2800" b="1"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Specific responsibilities of transport layer are: </a:t>
            </a:r>
          </a:p>
          <a:p>
            <a:pPr>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S</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egmentation &amp; Reassembly:</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Splits large data from the upper layers into smaller segments for transmission and reassembles them at the receiver’s side.</a:t>
            </a:r>
          </a:p>
          <a:p>
            <a:pPr>
              <a:lnSpc>
                <a:spcPct val="115000"/>
              </a:lnSpc>
              <a:spcAft>
                <a:spcPts val="800"/>
              </a:spcAft>
              <a:buNone/>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Reliable Data Transfer:</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Uses acknowledgments and retransmissions to guarantee delivery (in protocols like TCP).</a:t>
            </a:r>
          </a:p>
          <a:p>
            <a:pPr>
              <a:lnSpc>
                <a:spcPct val="115000"/>
              </a:lnSpc>
              <a:spcAft>
                <a:spcPts val="800"/>
              </a:spcAft>
              <a:buNone/>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Flow Control:</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Prevents overwhelming the receiver by managing data transfer rate.</a:t>
            </a:r>
          </a:p>
          <a:p>
            <a:pPr>
              <a:lnSpc>
                <a:spcPct val="115000"/>
              </a:lnSpc>
              <a:spcAft>
                <a:spcPts val="800"/>
              </a:spcAft>
              <a:buNone/>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Error Detection and Recovery:</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Detects errors and requests retransmission if needed.</a:t>
            </a:r>
          </a:p>
          <a:p>
            <a:pPr>
              <a:lnSpc>
                <a:spcPct val="115000"/>
              </a:lnSpc>
              <a:spcAft>
                <a:spcPts val="800"/>
              </a:spcAf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Multiplexing:</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Allows multiple applications on a device to use the network simultaneously by assigning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port numbers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400" dirty="0">
                <a:solidFill>
                  <a:srgbClr val="FF0000"/>
                </a:solidFill>
                <a:latin typeface="Times New Roman" panose="02020603050405020304" pitchFamily="18" charset="0"/>
                <a:cs typeface="Times New Roman" panose="02020603050405020304" pitchFamily="18" charset="0"/>
              </a:rPr>
              <a:t>Multiplexing allows many mobile users to share the network efficiently without interfering with each other.</a:t>
            </a:r>
            <a:r>
              <a:rPr lang="en-IN" sz="2400"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a:t>
            </a:r>
          </a:p>
          <a:p>
            <a:pPr algn="just">
              <a:lnSpc>
                <a:spcPct val="150000"/>
              </a:lnSpc>
            </a:pPr>
            <a:endParaRPr lang="en-IN" sz="2800" b="1" dirty="0">
              <a:solidFill>
                <a:srgbClr val="FF0000"/>
              </a:solidFill>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931135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762000"/>
            <a:ext cx="12192000" cy="6483826"/>
          </a:xfrm>
          <a:prstGeom prst="rect">
            <a:avLst/>
          </a:prstGeom>
        </p:spPr>
        <p:txBody>
          <a:bodyPr wrap="square">
            <a:spAutoFit/>
          </a:bodyPr>
          <a:lstStyle/>
          <a:p>
            <a:pPr algn="just">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Network Layer :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The primary function of the network layer is to move data into and through other networks.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Network layer protocols accomplish this by </a:t>
            </a:r>
            <a:r>
              <a:rPr lang="en-US" sz="2800" b="0" i="0" dirty="0">
                <a:solidFill>
                  <a:srgbClr val="FF0000"/>
                </a:solidFill>
                <a:effectLst/>
                <a:latin typeface="roboto" panose="02000000000000000000" pitchFamily="2" charset="0"/>
                <a:ea typeface="roboto" panose="02000000000000000000" pitchFamily="2" charset="0"/>
                <a:cs typeface="roboto" panose="02000000000000000000" pitchFamily="2" charset="0"/>
              </a:rPr>
              <a:t>packaging data </a:t>
            </a:r>
            <a:r>
              <a:rPr lang="en-US" sz="2800" b="0" i="0" dirty="0">
                <a:effectLst/>
                <a:latin typeface="roboto" panose="02000000000000000000" pitchFamily="2" charset="0"/>
                <a:ea typeface="roboto" panose="02000000000000000000" pitchFamily="2" charset="0"/>
                <a:cs typeface="roboto" panose="02000000000000000000" pitchFamily="2" charset="0"/>
              </a:rPr>
              <a:t>with correct network address information, selecting the appropriate </a:t>
            </a:r>
            <a:r>
              <a:rPr lang="en-US" sz="2800" b="0" i="0" dirty="0">
                <a:solidFill>
                  <a:srgbClr val="FF0000"/>
                </a:solidFill>
                <a:effectLst/>
                <a:latin typeface="roboto" panose="02000000000000000000" pitchFamily="2" charset="0"/>
                <a:ea typeface="roboto" panose="02000000000000000000" pitchFamily="2" charset="0"/>
                <a:cs typeface="roboto" panose="02000000000000000000" pitchFamily="2" charset="0"/>
              </a:rPr>
              <a:t>network routes </a:t>
            </a:r>
            <a:r>
              <a:rPr lang="en-US" sz="2800" b="0" i="0" dirty="0">
                <a:effectLst/>
                <a:latin typeface="roboto" panose="02000000000000000000" pitchFamily="2" charset="0"/>
                <a:ea typeface="roboto" panose="02000000000000000000" pitchFamily="2" charset="0"/>
                <a:cs typeface="roboto" panose="02000000000000000000" pitchFamily="2" charset="0"/>
              </a:rPr>
              <a:t>and forwarding the packaged data up the stack to the transport layer. </a:t>
            </a:r>
          </a:p>
          <a:p>
            <a:pPr marL="457200" indent="-457200" algn="just">
              <a:lnSpc>
                <a:spcPct val="150000"/>
              </a:lnSpc>
              <a:buFont typeface="Arial" panose="020B0604020202020204" pitchFamily="34" charset="0"/>
              <a:buChar char="•"/>
            </a:pPr>
            <a:r>
              <a:rPr lang="en-US" sz="2800" b="0" i="0" dirty="0">
                <a:effectLst/>
                <a:latin typeface="roboto" panose="02000000000000000000" pitchFamily="2" charset="0"/>
                <a:ea typeface="roboto" panose="02000000000000000000" pitchFamily="2" charset="0"/>
                <a:cs typeface="roboto" panose="02000000000000000000" pitchFamily="2" charset="0"/>
              </a:rPr>
              <a:t>From a TCP/IP perspective, this is where IP addresses are applied for routing purposes.</a:t>
            </a:r>
            <a:endParaRPr lang="en-IN" sz="2800" b="1" dirty="0">
              <a:latin typeface="roboto" panose="02000000000000000000" pitchFamily="2" charset="0"/>
              <a:ea typeface="roboto" panose="02000000000000000000" pitchFamily="2" charset="0"/>
              <a:cs typeface="roboto" panose="02000000000000000000" pitchFamily="2" charset="0"/>
            </a:endParaRPr>
          </a:p>
          <a:p>
            <a:pPr algn="just">
              <a:lnSpc>
                <a:spcPct val="150000"/>
              </a:lnSpc>
            </a:pPr>
            <a:endParaRPr lang="en-IN" sz="2800" b="1"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endParaRPr>
          </a:p>
          <a:p>
            <a:pPr algn="just">
              <a:lnSpc>
                <a:spcPct val="150000"/>
              </a:lnSpc>
            </a:pPr>
            <a:endParaRPr lang="en-IN" sz="28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443866"/>
            <a:ext cx="7772400" cy="584775"/>
          </a:xfrm>
          <a:prstGeom prst="rect">
            <a:avLst/>
          </a:prstGeom>
          <a:noFill/>
        </p:spPr>
        <p:txBody>
          <a:bodyPr wrap="square" rtlCol="0">
            <a:spAutoFit/>
          </a:bodyPr>
          <a:lstStyle/>
          <a:p>
            <a:r>
              <a:rPr lang="en-IN" sz="3200" b="1" dirty="0">
                <a:solidFill>
                  <a:srgbClr val="0070C0"/>
                </a:solidFill>
                <a:latin typeface="roboto" panose="02000000000000000000" pitchFamily="2" charset="0"/>
                <a:ea typeface="roboto" panose="02000000000000000000" pitchFamily="2" charset="0"/>
                <a:cs typeface="roboto" panose="02000000000000000000" pitchFamily="2" charset="0"/>
              </a:rPr>
              <a:t>USES OF COMPUTER NETWORKS:</a:t>
            </a:r>
          </a:p>
        </p:txBody>
      </p:sp>
      <p:sp>
        <p:nvSpPr>
          <p:cNvPr id="3" name="TextBox 2"/>
          <p:cNvSpPr txBox="1"/>
          <p:nvPr/>
        </p:nvSpPr>
        <p:spPr>
          <a:xfrm>
            <a:off x="1100667" y="1143000"/>
            <a:ext cx="12573000" cy="6483826"/>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Business Applications: </a:t>
            </a:r>
            <a:r>
              <a:rPr lang="en-US" sz="2800" dirty="0">
                <a:latin typeface="Roboto Medium" panose="02000000000000000000" pitchFamily="2" charset="0"/>
                <a:ea typeface="Roboto Medium" panose="02000000000000000000" pitchFamily="2" charset="0"/>
                <a:cs typeface="Roboto Medium" panose="02000000000000000000" pitchFamily="2" charset="0"/>
              </a:rPr>
              <a:t>to distribute information throughout the company (resource sharing). sharing physical resources such as printers, and tape backup systems, is sharing information </a:t>
            </a:r>
          </a:p>
          <a:p>
            <a:pPr marL="457200" indent="-457200" algn="just">
              <a:lnSpc>
                <a:spcPct val="150000"/>
              </a:lnSpc>
              <a:buFont typeface="Arial" panose="020B0604020202020204" pitchFamily="34" charset="0"/>
              <a:buChar char="•"/>
            </a:pPr>
            <a:r>
              <a:rPr lang="en-US" sz="2800"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Client-server model:</a:t>
            </a:r>
            <a:r>
              <a:rPr lang="en-US" sz="2800" dirty="0">
                <a:latin typeface="Roboto Medium" panose="02000000000000000000" pitchFamily="2" charset="0"/>
                <a:ea typeface="Roboto Medium" panose="02000000000000000000" pitchFamily="2" charset="0"/>
                <a:cs typeface="Roboto Medium" panose="02000000000000000000" pitchFamily="2" charset="0"/>
              </a:rPr>
              <a:t> It is widely used and forms the basis of much network usage. </a:t>
            </a:r>
          </a:p>
          <a:p>
            <a:pPr marL="457200" indent="-457200" algn="just">
              <a:lnSpc>
                <a:spcPct val="150000"/>
              </a:lnSpc>
              <a:buFont typeface="Arial" panose="020B0604020202020204" pitchFamily="34" charset="0"/>
              <a:buChar char="•"/>
            </a:pPr>
            <a:r>
              <a:rPr lang="en-US" sz="2800"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Communication medium: </a:t>
            </a:r>
            <a:r>
              <a:rPr lang="en-US" sz="2800" dirty="0">
                <a:latin typeface="Roboto Medium" panose="02000000000000000000" pitchFamily="2" charset="0"/>
                <a:ea typeface="Roboto Medium" panose="02000000000000000000" pitchFamily="2" charset="0"/>
                <a:cs typeface="Roboto Medium" panose="02000000000000000000" pitchFamily="2" charset="0"/>
              </a:rPr>
              <a:t>among </a:t>
            </a:r>
            <a:r>
              <a:rPr lang="en-US" sz="2800" dirty="0" err="1">
                <a:latin typeface="Roboto Medium" panose="02000000000000000000" pitchFamily="2" charset="0"/>
                <a:ea typeface="Roboto Medium" panose="02000000000000000000" pitchFamily="2" charset="0"/>
                <a:cs typeface="Roboto Medium" panose="02000000000000000000" pitchFamily="2" charset="0"/>
              </a:rPr>
              <a:t>employees.email</a:t>
            </a:r>
            <a:r>
              <a:rPr lang="en-US" sz="2800" dirty="0">
                <a:latin typeface="Roboto Medium" panose="02000000000000000000" pitchFamily="2" charset="0"/>
                <a:ea typeface="Roboto Medium" panose="02000000000000000000" pitchFamily="2" charset="0"/>
                <a:cs typeface="Roboto Medium" panose="02000000000000000000" pitchFamily="2" charset="0"/>
              </a:rPr>
              <a:t> (electronic mail), which employees generally use for a great deal of daily communication. </a:t>
            </a: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Telephone calls between employees may be carried by the computer network instead of by the phone company. This technology is called IP telephony or Voice over IP (VoIP) when Internet technology is used.</a:t>
            </a:r>
          </a:p>
        </p:txBody>
      </p:sp>
    </p:spTree>
    <p:extLst>
      <p:ext uri="{BB962C8B-B14F-4D97-AF65-F5344CB8AC3E}">
        <p14:creationId xmlns:p14="http://schemas.microsoft.com/office/powerpoint/2010/main" val="239610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6800" y="549721"/>
            <a:ext cx="13030200" cy="6326860"/>
          </a:xfrm>
          <a:prstGeom prst="rect">
            <a:avLst/>
          </a:prstGeom>
        </p:spPr>
        <p:txBody>
          <a:bodyPr wrap="square">
            <a:spAutoFit/>
          </a:bodyPr>
          <a:lstStyle/>
          <a:p>
            <a:pPr algn="just">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Specific responsibilities of network layer are: </a:t>
            </a:r>
          </a:p>
          <a:p>
            <a:pPr algn="just">
              <a:lnSpc>
                <a:spcPct val="150000"/>
              </a:lnSpc>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Source to destination delivery of packet. </a:t>
            </a:r>
          </a:p>
          <a:p>
            <a:pPr marL="457200" indent="-457200">
              <a:lnSpc>
                <a:spcPct val="115000"/>
              </a:lnSpc>
              <a:spcAft>
                <a:spcPts val="800"/>
              </a:spcAft>
              <a:buFont typeface="Arial" panose="020B0604020202020204" pitchFamily="34" charset="0"/>
              <a:buChar char="•"/>
            </a:pPr>
            <a:r>
              <a:rPr lang="en-IN" sz="2800" kern="100" dirty="0">
                <a:effectLst/>
                <a:latin typeface="Times New Roman" panose="02020603050405020304" pitchFamily="18" charset="0"/>
                <a:ea typeface="ADLaM Display" panose="020F0502020204030204" pitchFamily="2" charset="0"/>
                <a:cs typeface="Times New Roman" panose="02020603050405020304" pitchFamily="18" charset="0"/>
              </a:rPr>
              <a:t>Ensures that data is delivered </a:t>
            </a:r>
            <a:r>
              <a:rPr lang="en-IN" sz="2800" b="1" kern="100" dirty="0">
                <a:effectLst/>
                <a:latin typeface="Times New Roman" panose="02020603050405020304" pitchFamily="18" charset="0"/>
                <a:ea typeface="ADLaM Display" panose="020F0502020204030204" pitchFamily="2" charset="0"/>
                <a:cs typeface="Times New Roman" panose="02020603050405020304" pitchFamily="18" charset="0"/>
              </a:rPr>
              <a:t>from the sender to the final receiver</a:t>
            </a:r>
            <a:r>
              <a:rPr lang="en-IN" sz="2800" kern="100" dirty="0">
                <a:effectLst/>
                <a:latin typeface="Times New Roman" panose="02020603050405020304" pitchFamily="18" charset="0"/>
                <a:ea typeface="ADLaM Display" panose="020F0502020204030204" pitchFamily="2" charset="0"/>
                <a:cs typeface="Times New Roman" panose="02020603050405020304" pitchFamily="18" charset="0"/>
              </a:rPr>
              <a:t>, even if they are on </a:t>
            </a:r>
            <a:r>
              <a:rPr lang="en-IN" sz="2800" b="1" kern="100" dirty="0">
                <a:effectLst/>
                <a:latin typeface="Times New Roman" panose="02020603050405020304" pitchFamily="18" charset="0"/>
                <a:ea typeface="ADLaM Display" panose="020F0502020204030204" pitchFamily="2" charset="0"/>
                <a:cs typeface="Times New Roman" panose="02020603050405020304" pitchFamily="18" charset="0"/>
              </a:rPr>
              <a:t>different networks</a:t>
            </a:r>
            <a:r>
              <a:rPr lang="en-IN" sz="2800" kern="100" dirty="0">
                <a:effectLst/>
                <a:latin typeface="Times New Roman" panose="02020603050405020304" pitchFamily="18" charset="0"/>
                <a:ea typeface="ADLaM Display" panose="020F0502020204030204" pitchFamily="2" charset="0"/>
                <a:cs typeface="Times New Roman" panose="02020603050405020304" pitchFamily="18" charset="0"/>
              </a:rPr>
              <a:t>.</a:t>
            </a:r>
          </a:p>
          <a:p>
            <a:pPr marL="457200" indent="-457200">
              <a:lnSpc>
                <a:spcPct val="115000"/>
              </a:lnSpc>
              <a:spcAft>
                <a:spcPts val="800"/>
              </a:spcAft>
              <a:buFont typeface="Arial" panose="020B0604020202020204" pitchFamily="34" charset="0"/>
              <a:buChar char="•"/>
            </a:pPr>
            <a:r>
              <a:rPr lang="en-IN" sz="2800" kern="100" dirty="0">
                <a:effectLst/>
                <a:latin typeface="Times New Roman" panose="02020603050405020304" pitchFamily="18" charset="0"/>
                <a:ea typeface="ADLaM Display" panose="020F0502020204030204" pitchFamily="2" charset="0"/>
                <a:cs typeface="Times New Roman" panose="02020603050405020304" pitchFamily="18" charset="0"/>
              </a:rPr>
              <a:t>Unlike the Data Link Layer (which works within a single network), the Network Layer can forward data </a:t>
            </a:r>
            <a:r>
              <a:rPr lang="en-IN" sz="2800" b="1" kern="100" dirty="0">
                <a:effectLst/>
                <a:latin typeface="Times New Roman" panose="02020603050405020304" pitchFamily="18" charset="0"/>
                <a:ea typeface="ADLaM Display" panose="020F0502020204030204" pitchFamily="2" charset="0"/>
                <a:cs typeface="Times New Roman" panose="02020603050405020304" pitchFamily="18" charset="0"/>
              </a:rPr>
              <a:t>across many networks</a:t>
            </a:r>
            <a:r>
              <a:rPr lang="en-IN" sz="2800" kern="100" dirty="0">
                <a:effectLst/>
                <a:latin typeface="Times New Roman" panose="02020603050405020304" pitchFamily="18" charset="0"/>
                <a:ea typeface="ADLaM Display" panose="020F0502020204030204" pitchFamily="2" charset="0"/>
                <a:cs typeface="Times New Roman" panose="02020603050405020304" pitchFamily="18" charset="0"/>
              </a:rPr>
              <a:t>.</a:t>
            </a:r>
            <a:endParaRPr lang="en-IN" sz="2800" b="1" dirty="0">
              <a:solidFill>
                <a:srgbClr val="C00000"/>
              </a:solidFill>
              <a:latin typeface="Times New Roman" panose="02020603050405020304" pitchFamily="18" charset="0"/>
              <a:ea typeface="ADLaM Display" panose="020F0502020204030204" pitchFamily="2" charset="0"/>
              <a:cs typeface="Times New Roman" panose="02020603050405020304" pitchFamily="18" charset="0"/>
            </a:endParaRPr>
          </a:p>
          <a:p>
            <a:pPr>
              <a:lnSpc>
                <a:spcPct val="115000"/>
              </a:lnSpc>
              <a:spcAft>
                <a:spcPts val="800"/>
              </a:spcAft>
              <a:buNone/>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Logical addressing : </a:t>
            </a:r>
          </a:p>
          <a:p>
            <a:pPr marL="342900" indent="-342900">
              <a:lnSpc>
                <a:spcPct val="115000"/>
              </a:lnSpc>
              <a:spcAft>
                <a:spcPts val="800"/>
              </a:spcAft>
              <a:buFont typeface="Arial" panose="020B0604020202020204" pitchFamily="34" charset="0"/>
              <a:buChar char="•"/>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Every device on a network is assigned a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logical address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(e.g., an IP address).</a:t>
            </a:r>
          </a:p>
          <a:p>
            <a:pPr marL="342900" indent="-342900">
              <a:lnSpc>
                <a:spcPct val="115000"/>
              </a:lnSpc>
              <a:spcAft>
                <a:spcPts val="800"/>
              </a:spcAft>
              <a:buFont typeface="Arial" panose="020B0604020202020204" pitchFamily="34" charset="0"/>
              <a:buChar char="•"/>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source and destination IP addresses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are included in the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packet header</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indent="-342900">
              <a:lnSpc>
                <a:spcPct val="115000"/>
              </a:lnSpc>
              <a:spcAft>
                <a:spcPts val="800"/>
              </a:spcAft>
              <a:buFont typeface="Arial" panose="020B0604020202020204" pitchFamily="34" charset="0"/>
              <a:buChar char="•"/>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This ensures that the packet is routed correctly to the final device.</a:t>
            </a:r>
          </a:p>
          <a:p>
            <a:pPr algn="just">
              <a:lnSpc>
                <a:spcPct val="150000"/>
              </a:lnSpc>
            </a:pPr>
            <a:endParaRPr lang="en-IN" sz="2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44769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6DCBD-5601-A52D-BC85-7D1CCDD901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2BBEA01-7B84-C491-7114-1FB435A845DD}"/>
              </a:ext>
            </a:extLst>
          </p:cNvPr>
          <p:cNvSpPr/>
          <p:nvPr/>
        </p:nvSpPr>
        <p:spPr>
          <a:xfrm>
            <a:off x="1066800" y="549721"/>
            <a:ext cx="13030200" cy="7249164"/>
          </a:xfrm>
          <a:prstGeom prst="rect">
            <a:avLst/>
          </a:prstGeom>
        </p:spPr>
        <p:txBody>
          <a:bodyPr wrap="square">
            <a:spAutoFit/>
          </a:bodyPr>
          <a:lstStyle/>
          <a:p>
            <a:pPr algn="just">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Specific responsibilities of network layer are: </a:t>
            </a:r>
            <a:endParaRPr lang="en-IN" sz="2800" dirty="0">
              <a:latin typeface="roboto" panose="02000000000000000000" pitchFamily="2" charset="0"/>
              <a:ea typeface="roboto" panose="02000000000000000000" pitchFamily="2" charset="0"/>
              <a:cs typeface="roboto" panose="02000000000000000000" pitchFamily="2" charset="0"/>
            </a:endParaRPr>
          </a:p>
          <a:p>
            <a:pPr algn="just">
              <a:lnSpc>
                <a:spcPct val="150000"/>
              </a:lnSpc>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Switching : </a:t>
            </a:r>
          </a:p>
          <a:p>
            <a:pPr marL="342900" lvl="0" indent="-342900">
              <a:lnSpc>
                <a:spcPct val="115000"/>
              </a:lnSpc>
              <a:spcAft>
                <a:spcPts val="800"/>
              </a:spcAft>
              <a:buSzPts val="1000"/>
              <a:buFont typeface="Symbol" panose="05050102010706020507" pitchFamily="18" charset="2"/>
              <a:buChar char=""/>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Refers to how packets are moved from one network segment to another.</a:t>
            </a:r>
          </a:p>
          <a:p>
            <a:pPr marL="342900" lvl="0" indent="-342900">
              <a:lnSpc>
                <a:spcPct val="115000"/>
              </a:lnSpc>
              <a:spcAft>
                <a:spcPts val="800"/>
              </a:spcAft>
              <a:buSzPts val="1000"/>
              <a:buFont typeface="Symbol" panose="05050102010706020507" pitchFamily="18" charset="2"/>
              <a:buChar char=""/>
              <a:tabLst>
                <a:tab pos="457200" algn="l"/>
              </a:tabLs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Routers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Layer 3 switches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perform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packet switching</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Network Layer decides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how to forward packets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but doesn’t create the physical connection — that’s a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Data Link/Physical Layer job</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indent="-285750">
              <a:lnSpc>
                <a:spcPct val="115000"/>
              </a:lnSpc>
              <a:spcAft>
                <a:spcPts val="800"/>
              </a:spcAft>
              <a:buFont typeface="Arial" panose="020B0604020202020204" pitchFamily="34" charset="0"/>
              <a:buChar char="•"/>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So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packet switching</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is a part of the Network Layer’s function.</a:t>
            </a:r>
          </a:p>
          <a:p>
            <a:pPr algn="just">
              <a:lnSpc>
                <a:spcPct val="150000"/>
              </a:lnSpc>
            </a:pPr>
            <a:r>
              <a:rPr lang="en-IN" sz="2800" b="1" dirty="0">
                <a:solidFill>
                  <a:srgbClr val="C00000"/>
                </a:solidFill>
                <a:latin typeface="roboto" panose="02000000000000000000" pitchFamily="2" charset="0"/>
                <a:ea typeface="roboto" panose="02000000000000000000" pitchFamily="2" charset="0"/>
                <a:cs typeface="roboto" panose="02000000000000000000" pitchFamily="2" charset="0"/>
              </a:rPr>
              <a:t>Routing : </a:t>
            </a:r>
            <a:r>
              <a:rPr lang="en-IN" sz="2800" dirty="0">
                <a:latin typeface="roboto" panose="02000000000000000000" pitchFamily="2" charset="0"/>
                <a:ea typeface="roboto" panose="02000000000000000000" pitchFamily="2" charset="0"/>
                <a:cs typeface="roboto" panose="02000000000000000000" pitchFamily="2" charset="0"/>
              </a:rPr>
              <a:t>Selecting the best path for sending a packet </a:t>
            </a:r>
          </a:p>
          <a:p>
            <a:pPr marL="342900" lvl="0" indent="-342900">
              <a:lnSpc>
                <a:spcPct val="115000"/>
              </a:lnSpc>
              <a:spcAft>
                <a:spcPts val="800"/>
              </a:spcAft>
              <a:buSzPts val="1000"/>
              <a:buFont typeface="Symbol" panose="05050102010706020507" pitchFamily="18" charset="2"/>
              <a:buChar char=""/>
              <a:tabLst>
                <a:tab pos="457200" algn="l"/>
              </a:tabLs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Most important role</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of the Network Layer.</a:t>
            </a:r>
          </a:p>
          <a:p>
            <a:pPr marL="342900" lvl="0" indent="-342900">
              <a:lnSpc>
                <a:spcPct val="115000"/>
              </a:lnSpc>
              <a:spcAft>
                <a:spcPts val="800"/>
              </a:spcAft>
              <a:buSzPts val="1000"/>
              <a:buFont typeface="Symbol" panose="05050102010706020507" pitchFamily="18" charset="2"/>
              <a:buChar char=""/>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Finds the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best path</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from source to destination across multiple routers.</a:t>
            </a:r>
          </a:p>
          <a:p>
            <a:pPr marL="342900" lvl="0" indent="-342900">
              <a:lnSpc>
                <a:spcPct val="115000"/>
              </a:lnSpc>
              <a:spcAft>
                <a:spcPts val="800"/>
              </a:spcAft>
              <a:buSzPts val="1000"/>
              <a:buFont typeface="Symbol" panose="05050102010706020507" pitchFamily="18" charset="2"/>
              <a:buChar char=""/>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Uses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routing algorithms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(Distance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Vector,Link</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State..)</a:t>
            </a:r>
          </a:p>
          <a:p>
            <a:pPr marL="342900" lvl="0" indent="-342900">
              <a:lnSpc>
                <a:spcPct val="115000"/>
              </a:lnSpc>
              <a:spcAft>
                <a:spcPts val="800"/>
              </a:spcAft>
              <a:buSzPts val="1000"/>
              <a:buFont typeface="Symbol" panose="05050102010706020507" pitchFamily="18" charset="2"/>
              <a:buChar char=""/>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Routing tables help determine the next hop for a packet.</a:t>
            </a:r>
          </a:p>
          <a:p>
            <a:pPr marL="457200" indent="-457200" algn="just">
              <a:lnSpc>
                <a:spcPct val="150000"/>
              </a:lnSpc>
              <a:buFont typeface="Arial" panose="020B0604020202020204" pitchFamily="34" charset="0"/>
              <a:buChar char="•"/>
            </a:pPr>
            <a:endParaRPr lang="en-IN" sz="2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20580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762000"/>
            <a:ext cx="13182600" cy="7981672"/>
          </a:xfrm>
          <a:prstGeom prst="rect">
            <a:avLst/>
          </a:prstGeom>
        </p:spPr>
        <p:txBody>
          <a:bodyPr wrap="square">
            <a:spAutoFit/>
          </a:bodyPr>
          <a:lstStyle/>
          <a:p>
            <a:pPr algn="just">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Data Link Layer: </a:t>
            </a:r>
          </a:p>
          <a:p>
            <a:pPr algn="just">
              <a:lnSpc>
                <a:spcPct val="150000"/>
              </a:lnSpc>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Data Link Layer</a:t>
            </a:r>
            <a:r>
              <a:rPr lang="en-US" sz="2400" dirty="0">
                <a:latin typeface="Times New Roman" panose="02020603050405020304" pitchFamily="18" charset="0"/>
                <a:cs typeface="Times New Roman" panose="02020603050405020304" pitchFamily="18" charset="0"/>
              </a:rPr>
              <a:t> is responsible for </a:t>
            </a:r>
            <a:r>
              <a:rPr lang="en-US" sz="2400" b="1" dirty="0">
                <a:latin typeface="Times New Roman" panose="02020603050405020304" pitchFamily="18" charset="0"/>
                <a:cs typeface="Times New Roman" panose="02020603050405020304" pitchFamily="18" charset="0"/>
              </a:rPr>
              <a:t>reliable communication between two directly connected devices</a:t>
            </a:r>
            <a:r>
              <a:rPr lang="en-US" sz="2400" dirty="0">
                <a:latin typeface="Times New Roman" panose="02020603050405020304" pitchFamily="18" charset="0"/>
                <a:cs typeface="Times New Roman" panose="02020603050405020304" pitchFamily="18" charset="0"/>
              </a:rPr>
              <a:t> on the </a:t>
            </a:r>
            <a:r>
              <a:rPr lang="en-US" sz="2400" b="1" dirty="0">
                <a:latin typeface="Times New Roman" panose="02020603050405020304" pitchFamily="18" charset="0"/>
                <a:cs typeface="Times New Roman" panose="02020603050405020304" pitchFamily="18" charset="0"/>
              </a:rPr>
              <a:t>same network</a:t>
            </a:r>
            <a:r>
              <a:rPr lang="en-US" sz="2400" dirty="0">
                <a:latin typeface="Times New Roman" panose="02020603050405020304" pitchFamily="18" charset="0"/>
                <a:cs typeface="Times New Roman" panose="02020603050405020304" pitchFamily="18" charset="0"/>
              </a:rPr>
              <a:t> (like two computers in the same Wi-Fi network or LAN).</a:t>
            </a:r>
          </a:p>
          <a:p>
            <a:pPr algn="just">
              <a:lnSpc>
                <a:spcPct val="150000"/>
              </a:lnSpc>
            </a:pPr>
            <a:r>
              <a:rPr lang="en-US" sz="2400" b="1" dirty="0">
                <a:solidFill>
                  <a:srgbClr val="FF0000"/>
                </a:solidFill>
                <a:latin typeface="Times New Roman" panose="02020603050405020304" pitchFamily="18" charset="0"/>
                <a:cs typeface="Times New Roman" panose="02020603050405020304" pitchFamily="18" charset="0"/>
              </a:rPr>
              <a:t>Main Responsibilities of the Data Link Layer:</a:t>
            </a:r>
          </a:p>
          <a:p>
            <a:pPr>
              <a:lnSpc>
                <a:spcPct val="200000"/>
              </a:lnSpc>
              <a:spcAft>
                <a:spcPts val="800"/>
              </a:spcAft>
              <a:buNone/>
            </a:pPr>
            <a:r>
              <a:rPr lang="en-IN" sz="2400" b="1"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1. Framing</a:t>
            </a:r>
            <a:endParaRPr lang="en-IN" sz="2400"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20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Framing means dividing the data into small parts called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frames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Each frame includes not just the data, but also information that helps the receiver know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where the frame starts and ends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200000"/>
              </a:lnSpc>
              <a:buNone/>
            </a:pPr>
            <a:r>
              <a:rPr lang="en-US" sz="2400" b="1" dirty="0">
                <a:solidFill>
                  <a:srgbClr val="FF0000"/>
                </a:solidFill>
                <a:latin typeface="Times New Roman" panose="02020603050405020304" pitchFamily="18" charset="0"/>
                <a:cs typeface="Times New Roman" panose="02020603050405020304" pitchFamily="18" charset="0"/>
              </a:rPr>
              <a:t>2. Physical Addressing</a:t>
            </a:r>
          </a:p>
          <a:p>
            <a:pPr>
              <a:lnSpc>
                <a:spcPct val="200000"/>
              </a:lnSpc>
            </a:pPr>
            <a:r>
              <a:rPr lang="en-US" sz="2400" dirty="0">
                <a:latin typeface="Times New Roman" panose="02020603050405020304" pitchFamily="18" charset="0"/>
                <a:cs typeface="Times New Roman" panose="02020603050405020304" pitchFamily="18" charset="0"/>
              </a:rPr>
              <a:t>The Data Link Layer adds the </a:t>
            </a:r>
            <a:r>
              <a:rPr lang="en-US" sz="2400" b="1" dirty="0">
                <a:latin typeface="Times New Roman" panose="02020603050405020304" pitchFamily="18" charset="0"/>
                <a:cs typeface="Times New Roman" panose="02020603050405020304" pitchFamily="18" charset="0"/>
              </a:rPr>
              <a:t>MAC address</a:t>
            </a:r>
            <a:r>
              <a:rPr lang="en-US" sz="2400" dirty="0">
                <a:latin typeface="Times New Roman" panose="02020603050405020304" pitchFamily="18" charset="0"/>
                <a:cs typeface="Times New Roman" panose="02020603050405020304" pitchFamily="18" charset="0"/>
              </a:rPr>
              <a:t> of the sender and receiver to each frame. This ensures that the data reaches the </a:t>
            </a:r>
            <a:r>
              <a:rPr lang="en-US" sz="2400" b="1" dirty="0">
                <a:latin typeface="Times New Roman" panose="02020603050405020304" pitchFamily="18" charset="0"/>
                <a:cs typeface="Times New Roman" panose="02020603050405020304" pitchFamily="18" charset="0"/>
              </a:rPr>
              <a:t>correct device</a:t>
            </a:r>
            <a:r>
              <a:rPr lang="en-US" sz="2400" dirty="0">
                <a:latin typeface="Times New Roman" panose="02020603050405020304" pitchFamily="18" charset="0"/>
                <a:cs typeface="Times New Roman" panose="02020603050405020304" pitchFamily="18" charset="0"/>
              </a:rPr>
              <a:t> on the local network.</a:t>
            </a:r>
          </a:p>
          <a:p>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IN" sz="28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65353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A7226-6875-F3F5-EE74-96DFAEBB267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1804B94-E53C-E594-41AD-0091ABCCAB75}"/>
              </a:ext>
            </a:extLst>
          </p:cNvPr>
          <p:cNvSpPr/>
          <p:nvPr/>
        </p:nvSpPr>
        <p:spPr>
          <a:xfrm>
            <a:off x="1143000" y="228600"/>
            <a:ext cx="13182600" cy="8785995"/>
          </a:xfrm>
          <a:prstGeom prst="rect">
            <a:avLst/>
          </a:prstGeom>
        </p:spPr>
        <p:txBody>
          <a:bodyPr wrap="square">
            <a:spAutoFit/>
          </a:bodyPr>
          <a:lstStyle/>
          <a:p>
            <a:pPr>
              <a:lnSpc>
                <a:spcPct val="200000"/>
              </a:lnSpc>
              <a:buNone/>
            </a:pPr>
            <a:r>
              <a:rPr lang="en-US" sz="2400" b="1" dirty="0">
                <a:solidFill>
                  <a:srgbClr val="FF0000"/>
                </a:solidFill>
                <a:latin typeface="Times New Roman" panose="02020603050405020304" pitchFamily="18" charset="0"/>
                <a:cs typeface="Times New Roman" panose="02020603050405020304" pitchFamily="18" charset="0"/>
              </a:rPr>
              <a:t>3. Error Detection and Correction</a:t>
            </a:r>
          </a:p>
          <a:p>
            <a:pPr>
              <a:lnSpc>
                <a:spcPct val="200000"/>
              </a:lnSpc>
            </a:pPr>
            <a:r>
              <a:rPr lang="en-US" sz="2400" dirty="0">
                <a:latin typeface="Times New Roman" panose="02020603050405020304" pitchFamily="18" charset="0"/>
                <a:cs typeface="Times New Roman" panose="02020603050405020304" pitchFamily="18" charset="0"/>
              </a:rPr>
              <a:t>Before sending, the frame includes an </a:t>
            </a:r>
            <a:r>
              <a:rPr lang="en-US" sz="2400" b="1" dirty="0">
                <a:latin typeface="Times New Roman" panose="02020603050405020304" pitchFamily="18" charset="0"/>
                <a:cs typeface="Times New Roman" panose="02020603050405020304" pitchFamily="18" charset="0"/>
              </a:rPr>
              <a:t>error-checking code</a:t>
            </a:r>
            <a:r>
              <a:rPr lang="en-US" sz="2400" dirty="0">
                <a:latin typeface="Times New Roman" panose="02020603050405020304" pitchFamily="18" charset="0"/>
                <a:cs typeface="Times New Roman" panose="02020603050405020304" pitchFamily="18" charset="0"/>
              </a:rPr>
              <a:t> (like CRC). At the receiver’s end, this code is checked to see if the data was changed during transmission. If an error is found, it can be </a:t>
            </a:r>
            <a:r>
              <a:rPr lang="en-US" sz="2400" b="1" dirty="0">
                <a:latin typeface="Times New Roman" panose="02020603050405020304" pitchFamily="18" charset="0"/>
                <a:cs typeface="Times New Roman" panose="02020603050405020304" pitchFamily="18" charset="0"/>
              </a:rPr>
              <a:t>corrected or resent</a:t>
            </a:r>
            <a:r>
              <a:rPr lang="en-US" sz="2400" dirty="0">
                <a:latin typeface="Times New Roman" panose="02020603050405020304" pitchFamily="18" charset="0"/>
                <a:cs typeface="Times New Roman" panose="02020603050405020304" pitchFamily="18" charset="0"/>
              </a:rPr>
              <a:t>.</a:t>
            </a:r>
          </a:p>
          <a:p>
            <a:pPr>
              <a:lnSpc>
                <a:spcPct val="200000"/>
              </a:lnSpc>
              <a:spcAft>
                <a:spcPts val="800"/>
              </a:spcAft>
              <a:buNone/>
            </a:pPr>
            <a:r>
              <a:rPr lang="en-IN" sz="2400" b="1"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rPr>
              <a:t>4. Flow Control</a:t>
            </a:r>
          </a:p>
          <a:p>
            <a:pPr>
              <a:lnSpc>
                <a:spcPct val="20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Flow control manages the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speed of data transfer</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so that a fast sender does not overload a slow receiver. This keeps the communication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smooth and reliable</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200000"/>
              </a:lnSpc>
              <a:buNone/>
            </a:pPr>
            <a:r>
              <a:rPr lang="en-US" sz="2400" b="1" dirty="0">
                <a:solidFill>
                  <a:srgbClr val="FF0000"/>
                </a:solidFill>
                <a:latin typeface="Times New Roman" panose="02020603050405020304" pitchFamily="18" charset="0"/>
                <a:cs typeface="Times New Roman" panose="02020603050405020304" pitchFamily="18" charset="0"/>
              </a:rPr>
              <a:t>5. Access Control</a:t>
            </a:r>
          </a:p>
          <a:p>
            <a:pPr>
              <a:lnSpc>
                <a:spcPct val="200000"/>
              </a:lnSpc>
            </a:pPr>
            <a:r>
              <a:rPr lang="en-US" sz="2400" dirty="0">
                <a:latin typeface="Times New Roman" panose="02020603050405020304" pitchFamily="18" charset="0"/>
                <a:cs typeface="Times New Roman" panose="02020603050405020304" pitchFamily="18" charset="0"/>
              </a:rPr>
              <a:t>In a network where many devices share the same link (like Wi-Fi or Ethernet), access control decides </a:t>
            </a:r>
            <a:r>
              <a:rPr lang="en-US" sz="2400" b="1" dirty="0">
                <a:latin typeface="Times New Roman" panose="02020603050405020304" pitchFamily="18" charset="0"/>
                <a:cs typeface="Times New Roman" panose="02020603050405020304" pitchFamily="18" charset="0"/>
              </a:rPr>
              <a:t>which device can send data at a time</a:t>
            </a:r>
            <a:r>
              <a:rPr lang="en-US" sz="2400" dirty="0">
                <a:latin typeface="Times New Roman" panose="02020603050405020304" pitchFamily="18" charset="0"/>
                <a:cs typeface="Times New Roman" panose="02020603050405020304" pitchFamily="18" charset="0"/>
              </a:rPr>
              <a:t> to avoid collisions.</a:t>
            </a:r>
          </a:p>
          <a:p>
            <a:pPr>
              <a:lnSpc>
                <a:spcPct val="115000"/>
              </a:lnSpc>
              <a:spcAft>
                <a:spcPts val="800"/>
              </a:spcAft>
            </a:pP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50000"/>
              </a:lnSpc>
            </a:pPr>
            <a:endParaRPr lang="en-IN" sz="28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6158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914400"/>
            <a:ext cx="13411200" cy="6853158"/>
          </a:xfrm>
          <a:prstGeom prst="rect">
            <a:avLst/>
          </a:prstGeom>
        </p:spPr>
        <p:txBody>
          <a:bodyPr wrap="square">
            <a:spAutoFit/>
          </a:bodyPr>
          <a:lstStyle/>
          <a:p>
            <a:pPr algn="just">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Physical Layer :</a:t>
            </a: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Physical Layer</a:t>
            </a:r>
            <a:r>
              <a:rPr lang="en-US" sz="2400" dirty="0">
                <a:latin typeface="Times New Roman" panose="02020603050405020304" pitchFamily="18" charset="0"/>
                <a:cs typeface="Times New Roman" panose="02020603050405020304" pitchFamily="18" charset="0"/>
              </a:rPr>
              <a:t> is the </a:t>
            </a:r>
            <a:r>
              <a:rPr lang="en-US" sz="2400" b="1" dirty="0">
                <a:latin typeface="Times New Roman" panose="02020603050405020304" pitchFamily="18" charset="0"/>
                <a:cs typeface="Times New Roman" panose="02020603050405020304" pitchFamily="18" charset="0"/>
              </a:rPr>
              <a:t>lowest layer</a:t>
            </a:r>
            <a:r>
              <a:rPr lang="en-US" sz="2400" dirty="0">
                <a:latin typeface="Times New Roman" panose="02020603050405020304" pitchFamily="18" charset="0"/>
                <a:cs typeface="Times New Roman" panose="02020603050405020304" pitchFamily="18" charset="0"/>
              </a:rPr>
              <a:t> of the OSI model. It is responsible for the </a:t>
            </a:r>
            <a:r>
              <a:rPr lang="en-US" sz="2400" b="1" dirty="0">
                <a:latin typeface="Times New Roman" panose="02020603050405020304" pitchFamily="18" charset="0"/>
                <a:cs typeface="Times New Roman" panose="02020603050405020304" pitchFamily="18" charset="0"/>
              </a:rPr>
              <a:t>actual transmission of raw bits (0s and 1s)</a:t>
            </a:r>
            <a:r>
              <a:rPr lang="en-US" sz="2400" dirty="0">
                <a:latin typeface="Times New Roman" panose="02020603050405020304" pitchFamily="18" charset="0"/>
                <a:cs typeface="Times New Roman" panose="02020603050405020304" pitchFamily="18" charset="0"/>
              </a:rPr>
              <a:t> over a physical medium like cables, radio waves, or fiber optics.</a:t>
            </a:r>
          </a:p>
          <a:p>
            <a:pPr>
              <a:buNone/>
            </a:pPr>
            <a:endParaRPr lang="en-US" sz="2400" b="1" dirty="0">
              <a:solidFill>
                <a:srgbClr val="FF0000"/>
              </a:solidFill>
              <a:latin typeface="Times New Roman" panose="02020603050405020304" pitchFamily="18" charset="0"/>
              <a:cs typeface="Times New Roman" panose="02020603050405020304" pitchFamily="18" charset="0"/>
            </a:endParaRPr>
          </a:p>
          <a:p>
            <a:pPr>
              <a:buNone/>
            </a:pPr>
            <a:r>
              <a:rPr lang="en-US" sz="2400" b="1" dirty="0">
                <a:solidFill>
                  <a:srgbClr val="FF0000"/>
                </a:solidFill>
                <a:latin typeface="Times New Roman" panose="02020603050405020304" pitchFamily="18" charset="0"/>
                <a:cs typeface="Times New Roman" panose="02020603050405020304" pitchFamily="18" charset="0"/>
              </a:rPr>
              <a:t>What It Does:</a:t>
            </a:r>
          </a:p>
          <a:p>
            <a:pPr>
              <a:lnSpc>
                <a:spcPct val="2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Converts digital data from the Data Link Layer into electrical, optical, or radio signals.</a:t>
            </a:r>
          </a:p>
          <a:p>
            <a:pPr>
              <a:lnSpc>
                <a:spcPct val="2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Defines the </a:t>
            </a:r>
            <a:r>
              <a:rPr lang="en-US" sz="2400" b="1" dirty="0">
                <a:latin typeface="Times New Roman" panose="02020603050405020304" pitchFamily="18" charset="0"/>
                <a:cs typeface="Times New Roman" panose="02020603050405020304" pitchFamily="18" charset="0"/>
              </a:rPr>
              <a:t>hardware specifications</a:t>
            </a:r>
            <a:r>
              <a:rPr lang="en-US" sz="2400" dirty="0">
                <a:latin typeface="Times New Roman" panose="02020603050405020304" pitchFamily="18" charset="0"/>
                <a:cs typeface="Times New Roman" panose="02020603050405020304" pitchFamily="18" charset="0"/>
              </a:rPr>
              <a:t> such as cables, connectors, voltage levels, and signal timing.</a:t>
            </a:r>
          </a:p>
          <a:p>
            <a:pPr>
              <a:lnSpc>
                <a:spcPct val="2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Manages how devices </a:t>
            </a:r>
            <a:r>
              <a:rPr lang="en-US" sz="2400" b="1" dirty="0">
                <a:latin typeface="Times New Roman" panose="02020603050405020304" pitchFamily="18" charset="0"/>
                <a:cs typeface="Times New Roman" panose="02020603050405020304" pitchFamily="18" charset="0"/>
              </a:rPr>
              <a:t>physically connect</a:t>
            </a:r>
            <a:r>
              <a:rPr lang="en-US" sz="2400" dirty="0">
                <a:latin typeface="Times New Roman" panose="02020603050405020304" pitchFamily="18" charset="0"/>
                <a:cs typeface="Times New Roman" panose="02020603050405020304" pitchFamily="18" charset="0"/>
              </a:rPr>
              <a:t> and transmit bits on the network.</a:t>
            </a:r>
          </a:p>
          <a:p>
            <a:pPr>
              <a:lnSpc>
                <a:spcPct val="2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Deals with the </a:t>
            </a:r>
            <a:r>
              <a:rPr lang="en-US" sz="2400" b="1" dirty="0">
                <a:latin typeface="Times New Roman" panose="02020603050405020304" pitchFamily="18" charset="0"/>
                <a:cs typeface="Times New Roman" panose="02020603050405020304" pitchFamily="18" charset="0"/>
              </a:rPr>
              <a:t>transmission and reception</a:t>
            </a:r>
            <a:r>
              <a:rPr lang="en-US" sz="2400" dirty="0">
                <a:latin typeface="Times New Roman" panose="02020603050405020304" pitchFamily="18" charset="0"/>
                <a:cs typeface="Times New Roman" panose="02020603050405020304" pitchFamily="18" charset="0"/>
              </a:rPr>
              <a:t> of unstructured raw data (bits) without interpretation.</a:t>
            </a:r>
          </a:p>
          <a:p>
            <a:pPr marL="457200" indent="-457200" algn="just">
              <a:lnSpc>
                <a:spcPct val="150000"/>
              </a:lnSpc>
              <a:buFont typeface="Arial" panose="020B0604020202020204" pitchFamily="34" charset="0"/>
              <a:buChar char="•"/>
            </a:pPr>
            <a:endParaRPr lang="en-US" sz="2800" b="0" i="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07347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7BA7-772C-F93E-E5FF-5D5DFDAF912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BF7CDDE-28D3-B96F-8677-C6F6174A00C7}"/>
              </a:ext>
            </a:extLst>
          </p:cNvPr>
          <p:cNvSpPr/>
          <p:nvPr/>
        </p:nvSpPr>
        <p:spPr>
          <a:xfrm>
            <a:off x="914400" y="914400"/>
            <a:ext cx="12801600" cy="1313180"/>
          </a:xfrm>
          <a:prstGeom prst="rect">
            <a:avLst/>
          </a:prstGeom>
        </p:spPr>
        <p:txBody>
          <a:bodyPr wrap="square">
            <a:spAutoFit/>
          </a:bodyPr>
          <a:lstStyle/>
          <a:p>
            <a:pPr algn="just">
              <a:lnSpc>
                <a:spcPct val="150000"/>
              </a:lnSpc>
            </a:pPr>
            <a:r>
              <a:rPr lang="en-IN" sz="2800" b="1" dirty="0">
                <a:solidFill>
                  <a:srgbClr val="FF0000"/>
                </a:solidFill>
                <a:latin typeface="roboto" panose="02000000000000000000" pitchFamily="2" charset="0"/>
                <a:ea typeface="roboto" panose="02000000000000000000" pitchFamily="2" charset="0"/>
                <a:cs typeface="roboto" panose="02000000000000000000" pitchFamily="2" charset="0"/>
              </a:rPr>
              <a:t>Physical Layer :</a:t>
            </a:r>
          </a:p>
          <a:p>
            <a:pPr marL="457200" indent="-457200" algn="just">
              <a:lnSpc>
                <a:spcPct val="150000"/>
              </a:lnSpc>
              <a:buFont typeface="Arial" panose="020B0604020202020204" pitchFamily="34" charset="0"/>
              <a:buChar char="•"/>
            </a:pPr>
            <a:endParaRPr lang="en-US" sz="2800" b="0" i="0" dirty="0">
              <a:effectLst/>
              <a:latin typeface="roboto" panose="02000000000000000000" pitchFamily="2" charset="0"/>
              <a:ea typeface="roboto" panose="02000000000000000000" pitchFamily="2" charset="0"/>
              <a:cs typeface="roboto" panose="02000000000000000000" pitchFamily="2" charset="0"/>
            </a:endParaRPr>
          </a:p>
        </p:txBody>
      </p:sp>
      <p:graphicFrame>
        <p:nvGraphicFramePr>
          <p:cNvPr id="2" name="Table 1">
            <a:extLst>
              <a:ext uri="{FF2B5EF4-FFF2-40B4-BE49-F238E27FC236}">
                <a16:creationId xmlns:a16="http://schemas.microsoft.com/office/drawing/2014/main" id="{619927DB-C84A-6C80-844C-F7B62E98545A}"/>
              </a:ext>
            </a:extLst>
          </p:cNvPr>
          <p:cNvGraphicFramePr>
            <a:graphicFrameLocks noGrp="1"/>
          </p:cNvGraphicFramePr>
          <p:nvPr>
            <p:extLst>
              <p:ext uri="{D42A27DB-BD31-4B8C-83A1-F6EECF244321}">
                <p14:modId xmlns:p14="http://schemas.microsoft.com/office/powerpoint/2010/main" val="2049242750"/>
              </p:ext>
            </p:extLst>
          </p:nvPr>
        </p:nvGraphicFramePr>
        <p:xfrm>
          <a:off x="1752600" y="1905000"/>
          <a:ext cx="12268200" cy="5257799"/>
        </p:xfrm>
        <a:graphic>
          <a:graphicData uri="http://schemas.openxmlformats.org/drawingml/2006/table">
            <a:tbl>
              <a:tblPr>
                <a:tableStyleId>{5C22544A-7EE6-4342-B048-85BDC9FD1C3A}</a:tableStyleId>
              </a:tblPr>
              <a:tblGrid>
                <a:gridCol w="3605250">
                  <a:extLst>
                    <a:ext uri="{9D8B030D-6E8A-4147-A177-3AD203B41FA5}">
                      <a16:colId xmlns:a16="http://schemas.microsoft.com/office/drawing/2014/main" val="1923934013"/>
                    </a:ext>
                  </a:extLst>
                </a:gridCol>
                <a:gridCol w="8662950">
                  <a:extLst>
                    <a:ext uri="{9D8B030D-6E8A-4147-A177-3AD203B41FA5}">
                      <a16:colId xmlns:a16="http://schemas.microsoft.com/office/drawing/2014/main" val="2638948377"/>
                    </a:ext>
                  </a:extLst>
                </a:gridCol>
              </a:tblGrid>
              <a:tr h="546422">
                <a:tc>
                  <a:txBody>
                    <a:bodyPr/>
                    <a:lstStyle/>
                    <a:p>
                      <a:pPr algn="ctr" fontAlgn="ctr"/>
                      <a:r>
                        <a:rPr lang="en-IN" sz="2800" u="none" strike="noStrike">
                          <a:solidFill>
                            <a:srgbClr val="FF0000"/>
                          </a:solidFill>
                          <a:effectLst/>
                          <a:latin typeface="Times New Roman" panose="02020603050405020304" pitchFamily="18" charset="0"/>
                          <a:cs typeface="Times New Roman" panose="02020603050405020304" pitchFamily="18" charset="0"/>
                        </a:rPr>
                        <a:t>Function</a:t>
                      </a:r>
                      <a:endParaRPr lang="en-IN" sz="2800" b="1" i="0" u="none" strike="noStrike">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IN" sz="2800" u="none" strike="noStrike" dirty="0">
                          <a:solidFill>
                            <a:srgbClr val="FF0000"/>
                          </a:solidFill>
                          <a:effectLst/>
                          <a:latin typeface="Times New Roman" panose="02020603050405020304" pitchFamily="18" charset="0"/>
                          <a:cs typeface="Times New Roman" panose="02020603050405020304" pitchFamily="18" charset="0"/>
                        </a:rPr>
                        <a:t>Explanation</a:t>
                      </a:r>
                      <a:endParaRPr lang="en-IN" sz="2800" b="1"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81932007"/>
                  </a:ext>
                </a:extLst>
              </a:tr>
              <a:tr h="922847">
                <a:tc>
                  <a:txBody>
                    <a:bodyPr/>
                    <a:lstStyle/>
                    <a:p>
                      <a:pPr algn="l" fontAlgn="ctr"/>
                      <a:r>
                        <a:rPr lang="en-IN" sz="2800" b="1" u="none" strike="noStrike" dirty="0">
                          <a:solidFill>
                            <a:schemeClr val="accent2"/>
                          </a:solidFill>
                          <a:effectLst/>
                          <a:latin typeface="Times New Roman" panose="02020603050405020304" pitchFamily="18" charset="0"/>
                          <a:cs typeface="Times New Roman" panose="02020603050405020304" pitchFamily="18" charset="0"/>
                        </a:rPr>
                        <a:t>Bit transmission</a:t>
                      </a:r>
                      <a:endParaRPr lang="en-IN" sz="2800" b="1" i="0" u="none" strike="noStrike" dirty="0">
                        <a:solidFill>
                          <a:schemeClr val="accent2"/>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2800" u="none" strike="noStrike">
                          <a:effectLst/>
                          <a:latin typeface="Times New Roman" panose="02020603050405020304" pitchFamily="18" charset="0"/>
                          <a:cs typeface="Times New Roman" panose="02020603050405020304" pitchFamily="18" charset="0"/>
                        </a:rPr>
                        <a:t>Sends raw bits over a physical medium.</a:t>
                      </a:r>
                      <a:endParaRPr lang="en-US"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721088947"/>
                  </a:ext>
                </a:extLst>
              </a:tr>
              <a:tr h="898561">
                <a:tc>
                  <a:txBody>
                    <a:bodyPr/>
                    <a:lstStyle/>
                    <a:p>
                      <a:pPr algn="l" fontAlgn="ctr"/>
                      <a:r>
                        <a:rPr lang="en-IN" sz="2800" b="1" u="none" strike="noStrike" dirty="0">
                          <a:solidFill>
                            <a:schemeClr val="accent2"/>
                          </a:solidFill>
                          <a:effectLst/>
                          <a:latin typeface="Times New Roman" panose="02020603050405020304" pitchFamily="18" charset="0"/>
                          <a:cs typeface="Times New Roman" panose="02020603050405020304" pitchFamily="18" charset="0"/>
                        </a:rPr>
                        <a:t>Physical connection</a:t>
                      </a:r>
                      <a:endParaRPr lang="en-IN" sz="2800" b="1" i="0" u="none" strike="noStrike" dirty="0">
                        <a:solidFill>
                          <a:schemeClr val="accent2"/>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2800" u="none" strike="noStrike">
                          <a:effectLst/>
                          <a:latin typeface="Times New Roman" panose="02020603050405020304" pitchFamily="18" charset="0"/>
                          <a:cs typeface="Times New Roman" panose="02020603050405020304" pitchFamily="18" charset="0"/>
                        </a:rPr>
                        <a:t>Specifies cables, connectors, and signaling.</a:t>
                      </a:r>
                      <a:endParaRPr lang="en-US"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683414882"/>
                  </a:ext>
                </a:extLst>
              </a:tr>
              <a:tr h="813563">
                <a:tc>
                  <a:txBody>
                    <a:bodyPr/>
                    <a:lstStyle/>
                    <a:p>
                      <a:pPr algn="l" fontAlgn="ctr"/>
                      <a:r>
                        <a:rPr lang="en-IN" sz="2800" b="1" u="none" strike="noStrike" dirty="0">
                          <a:solidFill>
                            <a:schemeClr val="accent2"/>
                          </a:solidFill>
                          <a:effectLst/>
                          <a:latin typeface="Times New Roman" panose="02020603050405020304" pitchFamily="18" charset="0"/>
                          <a:cs typeface="Times New Roman" panose="02020603050405020304" pitchFamily="18" charset="0"/>
                        </a:rPr>
                        <a:t>Data rate control</a:t>
                      </a:r>
                      <a:endParaRPr lang="en-IN" sz="2800" b="1" i="0" u="none" strike="noStrike" dirty="0">
                        <a:solidFill>
                          <a:schemeClr val="accent2"/>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2800" u="none" strike="noStrike">
                          <a:effectLst/>
                          <a:latin typeface="Times New Roman" panose="02020603050405020304" pitchFamily="18" charset="0"/>
                          <a:cs typeface="Times New Roman" panose="02020603050405020304" pitchFamily="18" charset="0"/>
                        </a:rPr>
                        <a:t>Defines how fast bits are sent.</a:t>
                      </a:r>
                      <a:endParaRPr lang="en-US"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203615245"/>
                  </a:ext>
                </a:extLst>
              </a:tr>
              <a:tr h="1104988">
                <a:tc>
                  <a:txBody>
                    <a:bodyPr/>
                    <a:lstStyle/>
                    <a:p>
                      <a:pPr algn="l" fontAlgn="ctr"/>
                      <a:r>
                        <a:rPr lang="en-IN" sz="2800" b="1" u="none" strike="noStrike" dirty="0">
                          <a:solidFill>
                            <a:schemeClr val="accent2"/>
                          </a:solidFill>
                          <a:effectLst/>
                          <a:latin typeface="Times New Roman" panose="02020603050405020304" pitchFamily="18" charset="0"/>
                          <a:cs typeface="Times New Roman" panose="02020603050405020304" pitchFamily="18" charset="0"/>
                        </a:rPr>
                        <a:t>Synchronization</a:t>
                      </a:r>
                      <a:endParaRPr lang="en-IN" sz="2800" b="1" i="0" u="none" strike="noStrike" dirty="0">
                        <a:solidFill>
                          <a:schemeClr val="accent2"/>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2800" u="none" strike="noStrike">
                          <a:effectLst/>
                          <a:latin typeface="Times New Roman" panose="02020603050405020304" pitchFamily="18" charset="0"/>
                          <a:cs typeface="Times New Roman" panose="02020603050405020304" pitchFamily="18" charset="0"/>
                        </a:rPr>
                        <a:t>Ensures sender and receiver are synchronized on bit timing.</a:t>
                      </a:r>
                      <a:endParaRPr lang="en-US"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396097512"/>
                  </a:ext>
                </a:extLst>
              </a:tr>
              <a:tr h="971418">
                <a:tc>
                  <a:txBody>
                    <a:bodyPr/>
                    <a:lstStyle/>
                    <a:p>
                      <a:pPr algn="l" fontAlgn="ctr"/>
                      <a:r>
                        <a:rPr lang="en-IN" sz="2800" b="1" u="none" strike="noStrike" dirty="0">
                          <a:solidFill>
                            <a:schemeClr val="accent2"/>
                          </a:solidFill>
                          <a:effectLst/>
                          <a:latin typeface="Times New Roman" panose="02020603050405020304" pitchFamily="18" charset="0"/>
                          <a:cs typeface="Times New Roman" panose="02020603050405020304" pitchFamily="18" charset="0"/>
                        </a:rPr>
                        <a:t>Medium type</a:t>
                      </a:r>
                      <a:endParaRPr lang="en-IN" sz="2800" b="1" i="0" u="none" strike="noStrike" dirty="0">
                        <a:solidFill>
                          <a:schemeClr val="accent2"/>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l" fontAlgn="ctr"/>
                      <a:r>
                        <a:rPr lang="en-US" sz="2800" u="none" strike="noStrike" dirty="0">
                          <a:effectLst/>
                          <a:latin typeface="Times New Roman" panose="02020603050405020304" pitchFamily="18" charset="0"/>
                          <a:cs typeface="Times New Roman" panose="02020603050405020304" pitchFamily="18" charset="0"/>
                        </a:rPr>
                        <a:t>Defines if it’s copper cable, fiber, or wireless.</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088612006"/>
                  </a:ext>
                </a:extLst>
              </a:tr>
            </a:tbl>
          </a:graphicData>
        </a:graphic>
      </p:graphicFrame>
    </p:spTree>
    <p:extLst>
      <p:ext uri="{BB962C8B-B14F-4D97-AF65-F5344CB8AC3E}">
        <p14:creationId xmlns:p14="http://schemas.microsoft.com/office/powerpoint/2010/main" val="22895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7:</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5755422"/>
          </a:xfrm>
          <a:prstGeom prst="rect">
            <a:avLst/>
          </a:prstGeom>
        </p:spPr>
        <p:txBody>
          <a:bodyPr wrap="square">
            <a:spAutoFit/>
          </a:bodyPr>
          <a:lstStyle/>
          <a:p>
            <a:pPr>
              <a:buNone/>
            </a:pPr>
            <a:r>
              <a:rPr lang="en-US" sz="2400" b="1" dirty="0">
                <a:latin typeface="Times New Roman" panose="02020603050405020304" pitchFamily="18" charset="0"/>
                <a:cs typeface="Times New Roman" panose="02020603050405020304" pitchFamily="18" charset="0"/>
              </a:rPr>
              <a:t>1. Which layer of the OSI model is responsible for end-to-end communication and error recovery?</a:t>
            </a:r>
          </a:p>
          <a:p>
            <a:pPr>
              <a:buNone/>
            </a:pPr>
            <a:r>
              <a:rPr lang="en-US" sz="2400" dirty="0">
                <a:latin typeface="Times New Roman" panose="02020603050405020304" pitchFamily="18" charset="0"/>
                <a:cs typeface="Times New Roman" panose="02020603050405020304" pitchFamily="18" charset="0"/>
              </a:rPr>
              <a:t>a) Physical Layer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 Transport Layer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 Network Layer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 Data Link Layer</a:t>
            </a:r>
          </a:p>
          <a:p>
            <a:r>
              <a:rPr lang="en-US" sz="2400" b="1" dirty="0">
                <a:latin typeface="Times New Roman" panose="02020603050405020304" pitchFamily="18" charset="0"/>
                <a:cs typeface="Times New Roman" panose="02020603050405020304" pitchFamily="18" charset="0"/>
              </a:rPr>
              <a:t>Answer:</a:t>
            </a:r>
            <a:r>
              <a:rPr lang="en-US" sz="2400" dirty="0">
                <a:latin typeface="Times New Roman" panose="02020603050405020304" pitchFamily="18" charset="0"/>
                <a:cs typeface="Times New Roman" panose="02020603050405020304" pitchFamily="18" charset="0"/>
              </a:rPr>
              <a:t> b) Transport Layer</a:t>
            </a:r>
          </a:p>
          <a:p>
            <a:endParaRPr lang="en-US" sz="2400" dirty="0">
              <a:latin typeface="Times New Roman" panose="02020603050405020304" pitchFamily="18" charset="0"/>
              <a:cs typeface="Times New Roman" panose="02020603050405020304" pitchFamily="18" charset="0"/>
            </a:endParaRPr>
          </a:p>
          <a:p>
            <a:pPr>
              <a:buNone/>
            </a:pPr>
            <a:r>
              <a:rPr lang="en-US" sz="2400" b="1" dirty="0">
                <a:latin typeface="Times New Roman" panose="02020603050405020304" pitchFamily="18" charset="0"/>
                <a:cs typeface="Times New Roman" panose="02020603050405020304" pitchFamily="18" charset="0"/>
              </a:rPr>
              <a:t>2. At which layer does the Logical Addressing (IP addressing) occur in the OSI model?</a:t>
            </a:r>
          </a:p>
          <a:p>
            <a:pPr>
              <a:buNone/>
            </a:pPr>
            <a:r>
              <a:rPr lang="en-US" sz="2400" dirty="0">
                <a:latin typeface="Times New Roman" panose="02020603050405020304" pitchFamily="18" charset="0"/>
                <a:cs typeface="Times New Roman" panose="02020603050405020304" pitchFamily="18" charset="0"/>
              </a:rPr>
              <a:t>a) Data Link Layer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 Network Layer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 Transport Layer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 Session Layer</a:t>
            </a:r>
          </a:p>
          <a:p>
            <a:r>
              <a:rPr lang="en-US" sz="2400" b="1" dirty="0">
                <a:latin typeface="Times New Roman" panose="02020603050405020304" pitchFamily="18" charset="0"/>
                <a:cs typeface="Times New Roman" panose="02020603050405020304" pitchFamily="18" charset="0"/>
              </a:rPr>
              <a:t>Answer:</a:t>
            </a:r>
            <a:r>
              <a:rPr lang="en-US" sz="2400" dirty="0">
                <a:latin typeface="Times New Roman" panose="02020603050405020304" pitchFamily="18" charset="0"/>
                <a:cs typeface="Times New Roman" panose="02020603050405020304" pitchFamily="18" charset="0"/>
              </a:rPr>
              <a:t> b) Network Layer</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379111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arn(inVertical)">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fade">
                                      <p:cBhvr>
                                        <p:cTn id="12" dur="1000"/>
                                        <p:tgtEl>
                                          <p:spTgt spid="9">
                                            <p:txEl>
                                              <p:pRg st="6" end="6"/>
                                            </p:txEl>
                                          </p:spTgt>
                                        </p:tgtEl>
                                      </p:cBhvr>
                                    </p:animEffect>
                                    <p:anim calcmode="lin" valueType="num">
                                      <p:cBhvr>
                                        <p:cTn id="13"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7:</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295400" y="1143000"/>
            <a:ext cx="13335000" cy="6924973"/>
          </a:xfrm>
          <a:prstGeom prst="rect">
            <a:avLst/>
          </a:prstGeom>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3. Which OSI layer is responsible for converting data into electrical, optical, or radio signals?</a:t>
            </a:r>
          </a:p>
          <a:p>
            <a:pPr>
              <a:buNone/>
            </a:pPr>
            <a:r>
              <a:rPr lang="en-US" sz="2000" dirty="0">
                <a:latin typeface="Times New Roman" panose="02020603050405020304" pitchFamily="18" charset="0"/>
                <a:cs typeface="Times New Roman" panose="02020603050405020304" pitchFamily="18" charset="0"/>
              </a:rPr>
              <a:t>a) Session Layer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 Physical Layer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 Presentation Layer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 Network Layer</a:t>
            </a:r>
          </a:p>
          <a:p>
            <a:r>
              <a:rPr lang="en-US" sz="2000" b="1" dirty="0">
                <a:latin typeface="Times New Roman" panose="02020603050405020304" pitchFamily="18" charset="0"/>
                <a:cs typeface="Times New Roman" panose="02020603050405020304" pitchFamily="18" charset="0"/>
              </a:rPr>
              <a:t>Answer:</a:t>
            </a:r>
            <a:r>
              <a:rPr lang="en-US" sz="2000" dirty="0">
                <a:latin typeface="Times New Roman" panose="02020603050405020304" pitchFamily="18" charset="0"/>
                <a:cs typeface="Times New Roman" panose="02020603050405020304" pitchFamily="18" charset="0"/>
              </a:rPr>
              <a:t> b) Physical Layer</a:t>
            </a:r>
          </a:p>
          <a:p>
            <a:endParaRPr lang="en-US" sz="2000"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4. The Data Link Layer provides which of the following services?</a:t>
            </a:r>
          </a:p>
          <a:p>
            <a:pPr>
              <a:buNone/>
            </a:pPr>
            <a:r>
              <a:rPr lang="en-US" sz="2000" dirty="0">
                <a:latin typeface="Times New Roman" panose="02020603050405020304" pitchFamily="18" charset="0"/>
                <a:cs typeface="Times New Roman" panose="02020603050405020304" pitchFamily="18" charset="0"/>
              </a:rPr>
              <a:t>a) Path determination and logical addressing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 Framing and error detection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 End-to-end communication and flow control</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 Data encryption and compression</a:t>
            </a:r>
          </a:p>
          <a:p>
            <a:r>
              <a:rPr lang="en-US" sz="2000" b="1" dirty="0">
                <a:latin typeface="Times New Roman" panose="02020603050405020304" pitchFamily="18" charset="0"/>
                <a:cs typeface="Times New Roman" panose="02020603050405020304" pitchFamily="18" charset="0"/>
              </a:rPr>
              <a:t>Answer:</a:t>
            </a:r>
            <a:r>
              <a:rPr lang="en-US" sz="2000" dirty="0">
                <a:latin typeface="Times New Roman" panose="02020603050405020304" pitchFamily="18" charset="0"/>
                <a:cs typeface="Times New Roman" panose="02020603050405020304" pitchFamily="18" charset="0"/>
              </a:rPr>
              <a:t> b) Framing and error detection</a:t>
            </a:r>
          </a:p>
          <a:p>
            <a:endParaRPr lang="en-US" sz="2000"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5. Which OSI layer establishes, manages, and terminates sessions between applications?</a:t>
            </a:r>
          </a:p>
          <a:p>
            <a:pPr>
              <a:buNone/>
            </a:pPr>
            <a:r>
              <a:rPr lang="en-US" sz="2000" dirty="0">
                <a:latin typeface="Times New Roman" panose="02020603050405020304" pitchFamily="18" charset="0"/>
                <a:cs typeface="Times New Roman" panose="02020603050405020304" pitchFamily="18" charset="0"/>
              </a:rPr>
              <a:t>a) Transport Layer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 Network Layer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 Session Layer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 Presentation Layer</a:t>
            </a:r>
          </a:p>
          <a:p>
            <a:r>
              <a:rPr lang="en-US" sz="2000" b="1" dirty="0">
                <a:latin typeface="Times New Roman" panose="02020603050405020304" pitchFamily="18" charset="0"/>
                <a:cs typeface="Times New Roman" panose="02020603050405020304" pitchFamily="18" charset="0"/>
              </a:rPr>
              <a:t>Answer:</a:t>
            </a:r>
            <a:r>
              <a:rPr lang="en-US" sz="2000" dirty="0">
                <a:latin typeface="Times New Roman" panose="02020603050405020304" pitchFamily="18" charset="0"/>
                <a:cs typeface="Times New Roman" panose="02020603050405020304" pitchFamily="18" charset="0"/>
              </a:rPr>
              <a:t> c) Session Layer</a:t>
            </a: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397227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xEl>
                                              <p:pRg st="6" end="6"/>
                                            </p:txEl>
                                          </p:spTgt>
                                        </p:tgtEl>
                                        <p:attrNameLst>
                                          <p:attrName>style.visibility</p:attrName>
                                        </p:attrNameLst>
                                      </p:cBhvr>
                                      <p:to>
                                        <p:strVal val="visible"/>
                                      </p:to>
                                    </p:set>
                                    <p:animEffect transition="in" filter="barn(inVertical)">
                                      <p:cBhvr>
                                        <p:cTn id="14" dur="500"/>
                                        <p:tgtEl>
                                          <p:spTgt spid="9">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0" end="10"/>
                                            </p:txEl>
                                          </p:spTgt>
                                        </p:tgtEl>
                                        <p:attrNameLst>
                                          <p:attrName>style.visibility</p:attrName>
                                        </p:attrNameLst>
                                      </p:cBhvr>
                                      <p:to>
                                        <p:strVal val="visible"/>
                                      </p:to>
                                    </p:set>
                                    <p:anim calcmode="lin" valueType="num">
                                      <p:cBhvr additive="base">
                                        <p:cTn id="19"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7315200" cy="4000967"/>
          </a:xfrm>
          <a:prstGeom prst="rect">
            <a:avLst/>
          </a:prstGeom>
        </p:spPr>
        <p:txBody>
          <a:bodyPr>
            <a:spAutoFit/>
          </a:bodyPr>
          <a:lstStyle/>
          <a:p>
            <a:pPr marL="457200">
              <a:lnSpc>
                <a:spcPct val="107000"/>
              </a:lnSpc>
              <a:spcAft>
                <a:spcPts val="800"/>
              </a:spcAft>
            </a:pPr>
            <a:r>
              <a:rPr lang="en-US"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a:t>
            </a:r>
          </a:p>
          <a:p>
            <a:pPr marL="914400" indent="-457200">
              <a:lnSpc>
                <a:spcPct val="107000"/>
              </a:lnSpc>
              <a:spcAft>
                <a:spcPts val="800"/>
              </a:spcAft>
              <a:buFont typeface="Wingdings" panose="05000000000000000000" pitchFamily="2" charset="2"/>
              <a:buChar char="Ø"/>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OSI Model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Data Link Layer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Physical Layer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 </a:t>
            </a: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588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81000"/>
            <a:ext cx="7454312" cy="1005842"/>
          </a:xfrm>
        </p:spPr>
        <p:txBody>
          <a:bodyPr/>
          <a:lstStyle/>
          <a:p>
            <a:r>
              <a:rPr lang="en-IN" sz="3200" b="1" dirty="0">
                <a:latin typeface="Book Antiqua" panose="02040602050305030304" pitchFamily="18" charset="0"/>
              </a:rPr>
              <a:t>Lecture 8</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901112" y="1386842"/>
            <a:ext cx="7315200" cy="3305585"/>
          </a:xfrm>
          <a:prstGeom prst="rect">
            <a:avLst/>
          </a:prstGeom>
        </p:spPr>
        <p:txBody>
          <a:bodyPr>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OSI Model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Data Link Layer </a:t>
            </a:r>
          </a:p>
          <a:p>
            <a:pPr marL="1567412" lvl="1" indent="-457200">
              <a:lnSpc>
                <a:spcPct val="107000"/>
              </a:lnSpc>
              <a:spcAft>
                <a:spcPts val="800"/>
              </a:spcAft>
              <a:buFont typeface="Wingdings" panose="05000000000000000000" pitchFamily="2" charset="2"/>
              <a:buChar char="q"/>
            </a:pPr>
            <a:r>
              <a:rPr lang="en-IN" sz="2800" dirty="0">
                <a:latin typeface="Book Antiqua" panose="02040602050305030304" pitchFamily="18" charset="0"/>
              </a:rPr>
              <a:t>Physical Layer </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 </a:t>
            </a: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tabLst>
                <a:tab pos="457200" algn="l"/>
              </a:tabLst>
            </a:pPr>
            <a:endParaRPr lang="en-IN"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386842"/>
            <a:ext cx="7315200" cy="4857099"/>
          </a:xfrm>
          <a:prstGeom prst="rect">
            <a:avLst/>
          </a:prstGeom>
        </p:spPr>
        <p:txBody>
          <a:bodyPr>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What application or protocol resides at each of the layers </a:t>
            </a:r>
            <a:r>
              <a:rPr lang="en-IN" sz="2800" dirty="0">
                <a:latin typeface="Book Antiqua" panose="02040602050305030304" pitchFamily="18" charset="0"/>
              </a:rPr>
              <a:t>Data Link Layer </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How does the OSI model help you on a practical basis</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The TCP/IP Reference Model</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latin typeface="Book Antiqua" panose="02040602050305030304" pitchFamily="18" charset="0"/>
            </a:endParaRPr>
          </a:p>
          <a:p>
            <a:pPr marL="914400" indent="-457200">
              <a:lnSpc>
                <a:spcPct val="107000"/>
              </a:lnSpc>
              <a:spcAft>
                <a:spcPts val="800"/>
              </a:spcAft>
              <a:buFont typeface="Wingdings" panose="05000000000000000000" pitchFamily="2" charset="2"/>
              <a:buChar char="Ø"/>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8956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443866"/>
            <a:ext cx="7772400" cy="584775"/>
          </a:xfrm>
          <a:prstGeom prst="rect">
            <a:avLst/>
          </a:prstGeom>
          <a:noFill/>
        </p:spPr>
        <p:txBody>
          <a:bodyPr wrap="square" rtlCol="0">
            <a:spAutoFit/>
          </a:bodyPr>
          <a:lstStyle/>
          <a:p>
            <a:r>
              <a:rPr lang="en-IN" sz="3200" b="1" dirty="0">
                <a:solidFill>
                  <a:srgbClr val="0070C0"/>
                </a:solidFill>
                <a:latin typeface="roboto" panose="02000000000000000000" pitchFamily="2" charset="0"/>
                <a:ea typeface="roboto" panose="02000000000000000000" pitchFamily="2" charset="0"/>
                <a:cs typeface="roboto" panose="02000000000000000000" pitchFamily="2" charset="0"/>
              </a:rPr>
              <a:t>USES OF COMPUTER NETWORKS:</a:t>
            </a:r>
          </a:p>
        </p:txBody>
      </p:sp>
      <p:sp>
        <p:nvSpPr>
          <p:cNvPr id="3" name="TextBox 2"/>
          <p:cNvSpPr txBox="1"/>
          <p:nvPr/>
        </p:nvSpPr>
        <p:spPr>
          <a:xfrm>
            <a:off x="1100667" y="1143000"/>
            <a:ext cx="12573000" cy="6945491"/>
          </a:xfrm>
          <a:prstGeom prst="rect">
            <a:avLst/>
          </a:prstGeom>
          <a:noFill/>
        </p:spPr>
        <p:txBody>
          <a:bodyPr wrap="square" rtlCol="0">
            <a:spAutoFit/>
          </a:bodyPr>
          <a:lstStyle/>
          <a:p>
            <a:pPr algn="just">
              <a:lnSpc>
                <a:spcPct val="150000"/>
              </a:lnSpc>
            </a:pPr>
            <a:r>
              <a:rPr lang="en-US" sz="2800" dirty="0">
                <a:latin typeface="Roboto Medium" panose="02000000000000000000" pitchFamily="2" charset="0"/>
                <a:ea typeface="Roboto Medium" panose="02000000000000000000" pitchFamily="2" charset="0"/>
                <a:cs typeface="Roboto Medium" panose="02000000000000000000" pitchFamily="2" charset="0"/>
              </a:rPr>
              <a:t>Desktop sharing lets remote workers see and interact with a graphical computer screen </a:t>
            </a: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doing business electronically, especially with customers and suppliers. This new model is called e-commerce (electronic commerce) and it has grown rapidly in recent years. </a:t>
            </a:r>
          </a:p>
          <a:p>
            <a:pPr algn="just">
              <a:lnSpc>
                <a:spcPct val="150000"/>
              </a:lnSpc>
            </a:pPr>
            <a:r>
              <a:rPr lang="en-US" sz="2800" dirty="0">
                <a:latin typeface="Roboto Medium" panose="02000000000000000000" pitchFamily="2" charset="0"/>
                <a:ea typeface="Roboto Medium" panose="02000000000000000000" pitchFamily="2" charset="0"/>
                <a:cs typeface="Roboto Medium" panose="02000000000000000000" pitchFamily="2" charset="0"/>
              </a:rPr>
              <a:t> Home Applications </a:t>
            </a: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peer-to-peer communication </a:t>
            </a:r>
            <a:r>
              <a:rPr lang="en-US" sz="2000" dirty="0"/>
              <a:t>Skype/Zoom-Calls were </a:t>
            </a:r>
            <a:r>
              <a:rPr lang="en-US" sz="2000" b="1" dirty="0"/>
              <a:t>direct peer-to-peer</a:t>
            </a:r>
            <a:r>
              <a:rPr lang="en-US" sz="2000" dirty="0"/>
              <a:t>, meaning your device connected directly to the other person's device without going through a central server.</a:t>
            </a:r>
            <a:endParaRPr lang="en-US" sz="2800" dirty="0">
              <a:latin typeface="Roboto Medium" panose="02000000000000000000" pitchFamily="2" charset="0"/>
              <a:ea typeface="Roboto Medium" panose="02000000000000000000" pitchFamily="2" charset="0"/>
              <a:cs typeface="Roboto Medium" panose="02000000000000000000" pitchFamily="2" charset="0"/>
            </a:endParaRP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person-to-person communication -</a:t>
            </a:r>
            <a:r>
              <a:rPr lang="en-US" sz="2000" dirty="0"/>
              <a:t>Two people talking in person, like in a café or meeting.</a:t>
            </a:r>
            <a:endParaRPr lang="en-US" sz="2800" dirty="0">
              <a:latin typeface="Roboto Medium" panose="02000000000000000000" pitchFamily="2" charset="0"/>
              <a:ea typeface="Roboto Medium" panose="02000000000000000000" pitchFamily="2" charset="0"/>
              <a:cs typeface="Roboto Medium" panose="02000000000000000000" pitchFamily="2" charset="0"/>
            </a:endParaRP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electronic commerce </a:t>
            </a:r>
          </a:p>
          <a:p>
            <a:pPr marL="457200"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entertainment.(game playing,) </a:t>
            </a:r>
          </a:p>
        </p:txBody>
      </p:sp>
    </p:spTree>
    <p:extLst>
      <p:ext uri="{BB962C8B-B14F-4D97-AF65-F5344CB8AC3E}">
        <p14:creationId xmlns:p14="http://schemas.microsoft.com/office/powerpoint/2010/main" val="226005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609600"/>
            <a:ext cx="11887200" cy="584775"/>
          </a:xfrm>
          <a:prstGeom prst="rect">
            <a:avLst/>
          </a:prstGeom>
        </p:spPr>
        <p:txBody>
          <a:bodyPr wrap="square">
            <a:spAutoFit/>
          </a:bodyPr>
          <a:lstStyle/>
          <a:p>
            <a:r>
              <a:rPr lang="en-US" sz="3200" b="1" dirty="0">
                <a:solidFill>
                  <a:srgbClr val="3366CC"/>
                </a:solidFill>
                <a:latin typeface="Book Antiqua" panose="02040602050305030304" pitchFamily="18" charset="0"/>
              </a:rPr>
              <a:t>“What application or protocol resides at each of the layers?”</a:t>
            </a:r>
            <a:endParaRPr lang="en-IN" sz="3200" b="1" dirty="0">
              <a:solidFill>
                <a:srgbClr val="3366CC"/>
              </a:solidFill>
              <a:latin typeface="Book Antiqua" panose="02040602050305030304" pitchFamily="18" charset="0"/>
            </a:endParaRPr>
          </a:p>
        </p:txBody>
      </p:sp>
      <p:sp>
        <p:nvSpPr>
          <p:cNvPr id="6" name="Rectangle 5"/>
          <p:cNvSpPr/>
          <p:nvPr/>
        </p:nvSpPr>
        <p:spPr>
          <a:xfrm>
            <a:off x="762000" y="1981200"/>
            <a:ext cx="13335000" cy="5199244"/>
          </a:xfrm>
          <a:prstGeom prst="rect">
            <a:avLst/>
          </a:prstGeom>
        </p:spPr>
        <p:txBody>
          <a:bodyPr wrap="square">
            <a:spAutoFit/>
          </a:bodyPr>
          <a:lstStyle/>
          <a:p>
            <a:pPr algn="just">
              <a:lnSpc>
                <a:spcPct val="150000"/>
              </a:lnSpc>
            </a:pPr>
            <a:r>
              <a:rPr lang="en-US" sz="2800" b="1" dirty="0">
                <a:solidFill>
                  <a:srgbClr val="333333"/>
                </a:solidFill>
                <a:latin typeface="Book Antiqua" panose="02040602050305030304" pitchFamily="18" charset="0"/>
              </a:rPr>
              <a:t>Layer 7 – Application:</a:t>
            </a:r>
          </a:p>
          <a:p>
            <a:pPr marL="457200" indent="-457200" algn="just">
              <a:lnSpc>
                <a:spcPct val="150000"/>
              </a:lnSpc>
              <a:buFont typeface="Wingdings" panose="05000000000000000000" pitchFamily="2" charset="2"/>
              <a:buChar char="Ø"/>
            </a:pPr>
            <a:r>
              <a:rPr lang="en-US" sz="2800" dirty="0">
                <a:solidFill>
                  <a:srgbClr val="333333"/>
                </a:solidFill>
                <a:latin typeface="Book Antiqua" panose="02040602050305030304" pitchFamily="18" charset="0"/>
              </a:rPr>
              <a:t>The application layer is where the protocols and services that make up your application reside. </a:t>
            </a:r>
          </a:p>
          <a:p>
            <a:pPr marL="457200" indent="-457200" algn="just">
              <a:lnSpc>
                <a:spcPct val="150000"/>
              </a:lnSpc>
              <a:buFont typeface="Wingdings" panose="05000000000000000000" pitchFamily="2" charset="2"/>
              <a:buChar char="Ø"/>
            </a:pPr>
            <a:r>
              <a:rPr lang="en-US" sz="2800" dirty="0">
                <a:solidFill>
                  <a:srgbClr val="333333"/>
                </a:solidFill>
                <a:latin typeface="Book Antiqua" panose="02040602050305030304" pitchFamily="18" charset="0"/>
              </a:rPr>
              <a:t>Examples of what is located here are: Telnet, File Transfer Protocol (FTP), and Simple Mail Transfer Protocol (SMTP). </a:t>
            </a:r>
          </a:p>
          <a:p>
            <a:pPr algn="just">
              <a:lnSpc>
                <a:spcPct val="150000"/>
              </a:lnSpc>
            </a:pPr>
            <a:r>
              <a:rPr lang="en-US" sz="2800" b="1" dirty="0">
                <a:solidFill>
                  <a:srgbClr val="333333"/>
                </a:solidFill>
                <a:latin typeface="Book Antiqua" panose="02040602050305030304" pitchFamily="18" charset="0"/>
              </a:rPr>
              <a:t>Layer 6 – Presentation:</a:t>
            </a:r>
          </a:p>
          <a:p>
            <a:pPr marL="457200" indent="-457200" algn="just">
              <a:lnSpc>
                <a:spcPct val="150000"/>
              </a:lnSpc>
              <a:buFont typeface="Wingdings" panose="05000000000000000000" pitchFamily="2" charset="2"/>
              <a:buChar char="Ø"/>
            </a:pPr>
            <a:r>
              <a:rPr lang="en-US" sz="2800" dirty="0">
                <a:solidFill>
                  <a:srgbClr val="333333"/>
                </a:solidFill>
                <a:latin typeface="Book Antiqua" panose="02040602050305030304" pitchFamily="18" charset="0"/>
              </a:rPr>
              <a:t>The presentation layer "presents" the session layer data to the application.</a:t>
            </a:r>
          </a:p>
          <a:p>
            <a:pPr marL="457200" indent="-457200" algn="just">
              <a:lnSpc>
                <a:spcPct val="150000"/>
              </a:lnSpc>
              <a:buFont typeface="Wingdings" panose="05000000000000000000" pitchFamily="2" charset="2"/>
              <a:buChar char="Ø"/>
            </a:pPr>
            <a:r>
              <a:rPr lang="en-US" sz="2800" dirty="0">
                <a:solidFill>
                  <a:srgbClr val="333333"/>
                </a:solidFill>
                <a:latin typeface="Book Antiqua" panose="02040602050305030304" pitchFamily="18" charset="0"/>
              </a:rPr>
              <a:t>Examples of what is located here are: encryption (like </a:t>
            </a:r>
            <a:r>
              <a:rPr lang="en-US" sz="2800" dirty="0" err="1">
                <a:solidFill>
                  <a:srgbClr val="333333"/>
                </a:solidFill>
                <a:latin typeface="Book Antiqua" panose="02040602050305030304" pitchFamily="18" charset="0"/>
              </a:rPr>
              <a:t>IPSec</a:t>
            </a:r>
            <a:r>
              <a:rPr lang="en-US" sz="2800" dirty="0">
                <a:solidFill>
                  <a:srgbClr val="333333"/>
                </a:solidFill>
                <a:latin typeface="Book Antiqua" panose="02040602050305030304" pitchFamily="18" charset="0"/>
              </a:rPr>
              <a:t>), ASCII, and JPG. </a:t>
            </a:r>
          </a:p>
        </p:txBody>
      </p:sp>
    </p:spTree>
    <p:extLst>
      <p:ext uri="{BB962C8B-B14F-4D97-AF65-F5344CB8AC3E}">
        <p14:creationId xmlns:p14="http://schemas.microsoft.com/office/powerpoint/2010/main" val="2992425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609600"/>
            <a:ext cx="11887200" cy="584775"/>
          </a:xfrm>
          <a:prstGeom prst="rect">
            <a:avLst/>
          </a:prstGeom>
        </p:spPr>
        <p:txBody>
          <a:bodyPr wrap="square">
            <a:spAutoFit/>
          </a:bodyPr>
          <a:lstStyle/>
          <a:p>
            <a:r>
              <a:rPr lang="en-US" sz="3200" b="1" dirty="0">
                <a:solidFill>
                  <a:srgbClr val="3366CC"/>
                </a:solidFill>
                <a:latin typeface="Book Antiqua" panose="02040602050305030304" pitchFamily="18" charset="0"/>
              </a:rPr>
              <a:t>“What application or protocol resides at each of the layers?”</a:t>
            </a:r>
            <a:endParaRPr lang="en-IN" sz="3200" b="1" dirty="0">
              <a:solidFill>
                <a:srgbClr val="3366CC"/>
              </a:solidFill>
              <a:latin typeface="Book Antiqua" panose="02040602050305030304" pitchFamily="18" charset="0"/>
            </a:endParaRPr>
          </a:p>
        </p:txBody>
      </p:sp>
      <p:sp>
        <p:nvSpPr>
          <p:cNvPr id="6" name="Rectangle 5"/>
          <p:cNvSpPr/>
          <p:nvPr/>
        </p:nvSpPr>
        <p:spPr>
          <a:xfrm>
            <a:off x="1280160" y="1295400"/>
            <a:ext cx="13335000" cy="6555641"/>
          </a:xfrm>
          <a:prstGeom prst="rect">
            <a:avLst/>
          </a:prstGeom>
        </p:spPr>
        <p:txBody>
          <a:bodyPr wrap="square">
            <a:spAutoFit/>
          </a:bodyPr>
          <a:lstStyle/>
          <a:p>
            <a:pPr algn="just">
              <a:lnSpc>
                <a:spcPct val="150000"/>
              </a:lnSpc>
            </a:pPr>
            <a:r>
              <a:rPr lang="en-US" sz="2800" b="1" dirty="0">
                <a:solidFill>
                  <a:srgbClr val="333333"/>
                </a:solidFill>
                <a:latin typeface="Book Antiqua" panose="02040602050305030304" pitchFamily="18" charset="0"/>
              </a:rPr>
              <a:t>Layer 5 – Session:</a:t>
            </a:r>
          </a:p>
          <a:p>
            <a:pPr marL="457200" indent="-457200" algn="just">
              <a:lnSpc>
                <a:spcPct val="150000"/>
              </a:lnSpc>
              <a:buFont typeface="Wingdings" panose="05000000000000000000" pitchFamily="2" charset="2"/>
              <a:buChar char="Ø"/>
            </a:pPr>
            <a:r>
              <a:rPr lang="en-US" sz="2800" dirty="0">
                <a:solidFill>
                  <a:srgbClr val="000000"/>
                </a:solidFill>
                <a:latin typeface="Book Antiqua" panose="02040602050305030304" pitchFamily="18" charset="0"/>
              </a:rPr>
              <a:t>This layer is responsible for initiating and terminating network connections.</a:t>
            </a:r>
          </a:p>
          <a:p>
            <a:pPr marL="457200" indent="-457200" algn="just">
              <a:lnSpc>
                <a:spcPct val="150000"/>
              </a:lnSpc>
              <a:buFont typeface="Wingdings" panose="05000000000000000000" pitchFamily="2" charset="2"/>
              <a:buChar char="Ø"/>
            </a:pPr>
            <a:r>
              <a:rPr lang="en-US" sz="2800" dirty="0">
                <a:solidFill>
                  <a:srgbClr val="000000"/>
                </a:solidFill>
                <a:latin typeface="Book Antiqua" panose="02040602050305030304" pitchFamily="18" charset="0"/>
              </a:rPr>
              <a:t>Examples of the session layer are Remote Procedure Call (RPC) functions and the login portion of a SQL session.</a:t>
            </a:r>
          </a:p>
          <a:p>
            <a:pPr algn="just">
              <a:lnSpc>
                <a:spcPct val="150000"/>
              </a:lnSpc>
            </a:pPr>
            <a:r>
              <a:rPr lang="en-US" sz="2800" b="1" dirty="0">
                <a:solidFill>
                  <a:srgbClr val="333333"/>
                </a:solidFill>
                <a:latin typeface="Book Antiqua" panose="02040602050305030304" pitchFamily="18" charset="0"/>
              </a:rPr>
              <a:t>Layer 4 - Transport </a:t>
            </a:r>
            <a:r>
              <a:rPr lang="en-US" sz="2800" dirty="0">
                <a:solidFill>
                  <a:srgbClr val="000000"/>
                </a:solidFill>
                <a:latin typeface="Book Antiqua" panose="02040602050305030304" pitchFamily="18" charset="0"/>
              </a:rPr>
              <a:t>TCP and UDP work at the transport layer.</a:t>
            </a:r>
          </a:p>
          <a:p>
            <a:pPr marL="457200" indent="-457200" algn="just">
              <a:lnSpc>
                <a:spcPct val="150000"/>
              </a:lnSpc>
              <a:buFont typeface="Wingdings" panose="05000000000000000000" pitchFamily="2" charset="2"/>
              <a:buChar char="Ø"/>
            </a:pPr>
            <a:r>
              <a:rPr lang="en-US" sz="2800" dirty="0">
                <a:solidFill>
                  <a:srgbClr val="000000"/>
                </a:solidFill>
                <a:latin typeface="Book Antiqua" panose="02040602050305030304" pitchFamily="18" charset="0"/>
              </a:rPr>
              <a:t> TCP provides the reliable, in-order delivery of your data, as well as error correction, sequencing, and windowing (flow control). </a:t>
            </a:r>
          </a:p>
          <a:p>
            <a:pPr marL="457200" indent="-457200" algn="just">
              <a:lnSpc>
                <a:spcPct val="150000"/>
              </a:lnSpc>
              <a:buFont typeface="Wingdings" panose="05000000000000000000" pitchFamily="2" charset="2"/>
              <a:buChar char="Ø"/>
            </a:pPr>
            <a:r>
              <a:rPr lang="en-US" sz="2800" dirty="0">
                <a:solidFill>
                  <a:srgbClr val="000000"/>
                </a:solidFill>
                <a:latin typeface="Book Antiqua" panose="02040602050305030304" pitchFamily="18" charset="0"/>
              </a:rPr>
              <a:t>Additionally, TCP at the transport layer provides source and destination port numbers that are commonly associated with applications. </a:t>
            </a:r>
          </a:p>
          <a:p>
            <a:pPr marL="457200" indent="-457200" algn="just">
              <a:lnSpc>
                <a:spcPct val="150000"/>
              </a:lnSpc>
              <a:buFont typeface="Wingdings" panose="05000000000000000000" pitchFamily="2" charset="2"/>
              <a:buChar char="Ø"/>
            </a:pPr>
            <a:r>
              <a:rPr lang="en-US" sz="2800" dirty="0">
                <a:solidFill>
                  <a:srgbClr val="000000"/>
                </a:solidFill>
                <a:latin typeface="Book Antiqua" panose="02040602050305030304" pitchFamily="18" charset="0"/>
              </a:rPr>
              <a:t>For example, TCP port 25 is SMTP, 23 is telnet, 22 is SSH, 80 is HTTP, and so on.</a:t>
            </a:r>
          </a:p>
        </p:txBody>
      </p:sp>
    </p:spTree>
    <p:extLst>
      <p:ext uri="{BB962C8B-B14F-4D97-AF65-F5344CB8AC3E}">
        <p14:creationId xmlns:p14="http://schemas.microsoft.com/office/powerpoint/2010/main" val="1903394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1676400"/>
            <a:ext cx="12801600" cy="3628686"/>
          </a:xfrm>
          <a:prstGeom prst="rect">
            <a:avLst/>
          </a:prstGeom>
        </p:spPr>
        <p:txBody>
          <a:bodyPr wrap="square">
            <a:spAutoFit/>
          </a:bodyPr>
          <a:lstStyle/>
          <a:p>
            <a:pPr>
              <a:lnSpc>
                <a:spcPct val="150000"/>
              </a:lnSpc>
            </a:pPr>
            <a:r>
              <a:rPr lang="en-US" b="1" dirty="0">
                <a:solidFill>
                  <a:srgbClr val="333333"/>
                </a:solidFill>
                <a:latin typeface="Proxima Nova"/>
              </a:rPr>
              <a:t>Layer 3 – Network:</a:t>
            </a:r>
          </a:p>
          <a:p>
            <a:pPr marL="457200" indent="-457200" algn="just">
              <a:lnSpc>
                <a:spcPct val="150000"/>
              </a:lnSpc>
              <a:buFont typeface="Wingdings" panose="05000000000000000000" pitchFamily="2" charset="2"/>
              <a:buChar char="Ø"/>
            </a:pPr>
            <a:r>
              <a:rPr lang="en-US" dirty="0">
                <a:solidFill>
                  <a:srgbClr val="333333"/>
                </a:solidFill>
                <a:latin typeface="Proxima Nova"/>
              </a:rPr>
              <a:t>The network layer is where the "IP" part of "TCP/IP" happens. </a:t>
            </a:r>
          </a:p>
          <a:p>
            <a:pPr marL="457200" indent="-457200" algn="just">
              <a:lnSpc>
                <a:spcPct val="150000"/>
              </a:lnSpc>
              <a:buFont typeface="Wingdings" panose="05000000000000000000" pitchFamily="2" charset="2"/>
              <a:buChar char="Ø"/>
            </a:pPr>
            <a:r>
              <a:rPr lang="en-US" dirty="0">
                <a:solidFill>
                  <a:srgbClr val="333333"/>
                </a:solidFill>
                <a:latin typeface="Proxima Nova"/>
              </a:rPr>
              <a:t>IP is responsible for addressing in the network.</a:t>
            </a:r>
          </a:p>
          <a:p>
            <a:pPr marL="457200" indent="-457200" algn="just">
              <a:lnSpc>
                <a:spcPct val="150000"/>
              </a:lnSpc>
              <a:buFont typeface="Wingdings" panose="05000000000000000000" pitchFamily="2" charset="2"/>
              <a:buChar char="Ø"/>
            </a:pPr>
            <a:r>
              <a:rPr lang="en-US" dirty="0">
                <a:solidFill>
                  <a:srgbClr val="333333"/>
                </a:solidFill>
                <a:latin typeface="Proxima Nova"/>
              </a:rPr>
              <a:t> Because IP works at layer 3, you could also say that routing and routers work at layer 3.</a:t>
            </a:r>
          </a:p>
          <a:p>
            <a:pPr marL="457200" indent="-457200" algn="just">
              <a:lnSpc>
                <a:spcPct val="150000"/>
              </a:lnSpc>
              <a:buFont typeface="Wingdings" panose="05000000000000000000" pitchFamily="2" charset="2"/>
              <a:buChar char="Ø"/>
            </a:pPr>
            <a:r>
              <a:rPr lang="en-US" dirty="0">
                <a:solidFill>
                  <a:srgbClr val="333333"/>
                </a:solidFill>
                <a:latin typeface="Proxima Nova"/>
              </a:rPr>
              <a:t> Any data at layer 3 is called a </a:t>
            </a:r>
            <a:r>
              <a:rPr lang="en-US" i="1" dirty="0">
                <a:solidFill>
                  <a:srgbClr val="333333"/>
                </a:solidFill>
                <a:latin typeface="Proxima Nova"/>
              </a:rPr>
              <a:t>packet</a:t>
            </a:r>
            <a:r>
              <a:rPr lang="en-US" dirty="0">
                <a:solidFill>
                  <a:srgbClr val="333333"/>
                </a:solidFill>
                <a:latin typeface="Proxima Nova"/>
              </a:rPr>
              <a:t>.</a:t>
            </a:r>
            <a:endParaRPr lang="en-IN" dirty="0"/>
          </a:p>
        </p:txBody>
      </p:sp>
      <p:sp>
        <p:nvSpPr>
          <p:cNvPr id="3" name="Rectangle 2"/>
          <p:cNvSpPr/>
          <p:nvPr/>
        </p:nvSpPr>
        <p:spPr>
          <a:xfrm>
            <a:off x="990600" y="609600"/>
            <a:ext cx="11887200" cy="584775"/>
          </a:xfrm>
          <a:prstGeom prst="rect">
            <a:avLst/>
          </a:prstGeom>
        </p:spPr>
        <p:txBody>
          <a:bodyPr wrap="square">
            <a:spAutoFit/>
          </a:bodyPr>
          <a:lstStyle/>
          <a:p>
            <a:r>
              <a:rPr lang="en-US" sz="3200" b="1" dirty="0">
                <a:solidFill>
                  <a:srgbClr val="3366CC"/>
                </a:solidFill>
                <a:latin typeface="Book Antiqua" panose="02040602050305030304" pitchFamily="18" charset="0"/>
              </a:rPr>
              <a:t>“What application or protocol resides at each of the layers?”</a:t>
            </a:r>
            <a:endParaRPr lang="en-IN" sz="3200" b="1" dirty="0">
              <a:solidFill>
                <a:srgbClr val="3366CC"/>
              </a:solidFill>
              <a:latin typeface="Book Antiqua" panose="02040602050305030304" pitchFamily="18" charset="0"/>
            </a:endParaRPr>
          </a:p>
        </p:txBody>
      </p:sp>
    </p:spTree>
    <p:extLst>
      <p:ext uri="{BB962C8B-B14F-4D97-AF65-F5344CB8AC3E}">
        <p14:creationId xmlns:p14="http://schemas.microsoft.com/office/powerpoint/2010/main" val="4173781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609600"/>
            <a:ext cx="12573000" cy="584775"/>
          </a:xfrm>
          <a:prstGeom prst="rect">
            <a:avLst/>
          </a:prstGeom>
        </p:spPr>
        <p:txBody>
          <a:bodyPr wrap="square">
            <a:spAutoFit/>
          </a:bodyPr>
          <a:lstStyle/>
          <a:p>
            <a:r>
              <a:rPr lang="en-US" sz="3200" b="1" dirty="0">
                <a:solidFill>
                  <a:srgbClr val="3366CC"/>
                </a:solidFill>
                <a:latin typeface="Book Antiqua" panose="02040602050305030304" pitchFamily="18" charset="0"/>
              </a:rPr>
              <a:t>How does the OSI model help you on a practical basis?</a:t>
            </a:r>
            <a:r>
              <a:rPr lang="en-US" sz="3200" dirty="0">
                <a:solidFill>
                  <a:srgbClr val="3366CC"/>
                </a:solidFill>
                <a:latin typeface="Book Antiqua" panose="02040602050305030304" pitchFamily="18" charset="0"/>
              </a:rPr>
              <a:t> </a:t>
            </a:r>
          </a:p>
        </p:txBody>
      </p:sp>
      <p:sp>
        <p:nvSpPr>
          <p:cNvPr id="6" name="Rectangle 5"/>
          <p:cNvSpPr/>
          <p:nvPr/>
        </p:nvSpPr>
        <p:spPr>
          <a:xfrm>
            <a:off x="889000" y="1483310"/>
            <a:ext cx="13131800" cy="5262979"/>
          </a:xfrm>
          <a:prstGeom prst="rect">
            <a:avLst/>
          </a:prstGeom>
        </p:spPr>
        <p:txBody>
          <a:bodyPr wrap="square">
            <a:spAutoFit/>
          </a:bodyPr>
          <a:lstStyle/>
          <a:p>
            <a:pPr algn="just"/>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By understanding the OSI model, you can see the "big picture" of how the network really works.</a:t>
            </a:r>
          </a:p>
          <a:p>
            <a:pPr marL="457200" indent="-457200" algn="just">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understand how bits are sent as electrical signals across copper wires;</a:t>
            </a:r>
          </a:p>
          <a:p>
            <a:pPr marL="457200" indent="-457200" algn="just">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How those are reassembled into frames by Ethernet in layer 2;</a:t>
            </a:r>
          </a:p>
          <a:p>
            <a:pPr marL="457200" indent="-457200" algn="just">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How the frames are switched to the right destination;</a:t>
            </a:r>
          </a:p>
          <a:p>
            <a:pPr marL="457200" indent="-457200" algn="just">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How that PC disassembles the frame and packet to verify that it is the right destination IP;</a:t>
            </a:r>
          </a:p>
          <a:p>
            <a:pPr marL="457200" indent="-457200" algn="just">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How it breaks up the segment at the transport layer</a:t>
            </a:r>
          </a:p>
          <a:p>
            <a:pPr marL="457200" indent="-457200" algn="just">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How it responds with an acknowledgement (ACK), and sends the data up to the session, presentation, and application layers; </a:t>
            </a:r>
          </a:p>
          <a:p>
            <a:pPr marL="457200" indent="-457200" algn="just">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How every tiny communication requires this whole process to happen many times per second.</a:t>
            </a:r>
          </a:p>
        </p:txBody>
      </p:sp>
    </p:spTree>
    <p:extLst>
      <p:ext uri="{BB962C8B-B14F-4D97-AF65-F5344CB8AC3E}">
        <p14:creationId xmlns:p14="http://schemas.microsoft.com/office/powerpoint/2010/main" val="1772729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971338"/>
            <a:ext cx="12725400" cy="6494085"/>
          </a:xfrm>
          <a:prstGeom prst="rect">
            <a:avLst/>
          </a:prstGeom>
        </p:spPr>
        <p:txBody>
          <a:bodyPr wrap="square">
            <a:spAutoFit/>
          </a:bodyPr>
          <a:lstStyle/>
          <a:p>
            <a:pPr marL="342900" indent="-342900" algn="just">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TCP/IP stands for Transmission Control Protocol/Internet Protocol. </a:t>
            </a:r>
          </a:p>
          <a:p>
            <a:pPr marL="342900" indent="-342900" algn="just">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TCP/IP is a set of standardized rules that allow computers to communicate on a network such as the internet.</a:t>
            </a:r>
          </a:p>
          <a:p>
            <a:pPr marL="342900" indent="-342900" algn="just">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342900" indent="-342900" algn="just" fontAlgn="base">
              <a:buFont typeface="Arial" panose="020B0604020202020204" pitchFamily="34" charset="0"/>
              <a:buChar char="•"/>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The two computers need to know, </a:t>
            </a:r>
          </a:p>
          <a:p>
            <a:pPr marL="995912" lvl="1" indent="-342900" algn="just" fontAlgn="base">
              <a:buFont typeface="Wingdings" panose="05000000000000000000" pitchFamily="2" charset="2"/>
              <a:buChar char="ü"/>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How do they start the conversation?</a:t>
            </a:r>
          </a:p>
          <a:p>
            <a:pPr marL="995912" lvl="1" indent="-342900" algn="just" fontAlgn="base">
              <a:buFont typeface="Wingdings" panose="05000000000000000000" pitchFamily="2" charset="2"/>
              <a:buChar char="ü"/>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Whose turn is it to communicate?</a:t>
            </a:r>
          </a:p>
          <a:p>
            <a:pPr marL="995912" lvl="1" indent="-342900" algn="just" fontAlgn="base">
              <a:buFont typeface="Wingdings" panose="05000000000000000000" pitchFamily="2" charset="2"/>
              <a:buChar char="ü"/>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How does each computer know its message was transmitted correctly?</a:t>
            </a:r>
          </a:p>
          <a:p>
            <a:pPr marL="995912" lvl="1" indent="-342900" algn="just" fontAlgn="base">
              <a:buFont typeface="Wingdings" panose="05000000000000000000" pitchFamily="2" charset="2"/>
              <a:buChar char="ü"/>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How do they end the conversation?</a:t>
            </a:r>
          </a:p>
          <a:p>
            <a:pPr marL="342900" indent="-342900" algn="just" fontAlgn="base">
              <a:buFont typeface="Wingdings" panose="05000000000000000000" pitchFamily="2" charset="2"/>
              <a:buChar char="ü"/>
            </a:pPr>
            <a:endParaRPr lang="en-US" dirty="0">
              <a:latin typeface="roboto" panose="02000000000000000000" pitchFamily="2" charset="0"/>
              <a:ea typeface="roboto" panose="02000000000000000000" pitchFamily="2" charset="0"/>
              <a:cs typeface="roboto" panose="02000000000000000000" pitchFamily="2" charset="0"/>
            </a:endParaRPr>
          </a:p>
          <a:p>
            <a:pPr marL="342900" indent="-342900" algn="just" fontAlgn="base">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Computers do this through protocols. </a:t>
            </a:r>
            <a:r>
              <a:rPr lang="en-US" b="1" dirty="0">
                <a:solidFill>
                  <a:srgbClr val="333333"/>
                </a:solidFill>
                <a:latin typeface="roboto" panose="02000000000000000000" pitchFamily="2" charset="0"/>
                <a:ea typeface="roboto" panose="02000000000000000000" pitchFamily="2" charset="0"/>
                <a:cs typeface="roboto" panose="02000000000000000000" pitchFamily="2" charset="0"/>
              </a:rPr>
              <a:t>Protocols</a:t>
            </a:r>
            <a:r>
              <a:rPr lang="en-US" dirty="0">
                <a:solidFill>
                  <a:srgbClr val="333333"/>
                </a:solidFill>
                <a:latin typeface="roboto" panose="02000000000000000000" pitchFamily="2" charset="0"/>
                <a:ea typeface="roboto" panose="02000000000000000000" pitchFamily="2" charset="0"/>
                <a:cs typeface="roboto" panose="02000000000000000000" pitchFamily="2" charset="0"/>
              </a:rPr>
              <a:t> are set of rules which govern every possible communication over a network</a:t>
            </a:r>
          </a:p>
          <a:p>
            <a:pPr algn="just" fontAlgn="base"/>
            <a:r>
              <a:rPr lang="en-US" dirty="0">
                <a:solidFill>
                  <a:srgbClr val="333333"/>
                </a:solidFill>
                <a:latin typeface="roboto" panose="02000000000000000000" pitchFamily="2" charset="0"/>
                <a:ea typeface="roboto" panose="02000000000000000000" pitchFamily="2" charset="0"/>
                <a:cs typeface="roboto" panose="02000000000000000000" pitchFamily="2" charset="0"/>
              </a:rPr>
              <a:t>.</a:t>
            </a:r>
          </a:p>
          <a:p>
            <a:pPr marL="342900" indent="-342900" algn="just" fontAlgn="base">
              <a:buFont typeface="Arial" panose="020B0604020202020204" pitchFamily="34" charset="0"/>
              <a:buChar char="•"/>
            </a:pPr>
            <a:r>
              <a:rPr lang="en-US" dirty="0">
                <a:solidFill>
                  <a:srgbClr val="333333"/>
                </a:solidFill>
                <a:latin typeface="roboto" panose="02000000000000000000" pitchFamily="2" charset="0"/>
                <a:ea typeface="roboto" panose="02000000000000000000" pitchFamily="2" charset="0"/>
                <a:cs typeface="roboto" panose="02000000000000000000" pitchFamily="2" charset="0"/>
              </a:rPr>
              <a:t>These protocols describe the movement of data between the source and destination or the internet. They also offer simple naming and addressing schemes.</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6" name="Rectangle 5"/>
          <p:cNvSpPr/>
          <p:nvPr/>
        </p:nvSpPr>
        <p:spPr>
          <a:xfrm>
            <a:off x="762000" y="381000"/>
            <a:ext cx="5168403" cy="523220"/>
          </a:xfrm>
          <a:prstGeom prst="rect">
            <a:avLst/>
          </a:prstGeom>
        </p:spPr>
        <p:txBody>
          <a:bodyPr wrap="none">
            <a:spAutoFit/>
          </a:bodyPr>
          <a:lstStyle/>
          <a:p>
            <a:r>
              <a:rPr lang="en-IN" sz="2800" b="1" dirty="0">
                <a:solidFill>
                  <a:srgbClr val="3366CC"/>
                </a:solidFill>
                <a:latin typeface="Book Antiqua" panose="02040602050305030304" pitchFamily="18" charset="0"/>
              </a:rPr>
              <a:t>The TCP/IP Reference Model :</a:t>
            </a:r>
            <a:endParaRPr lang="en-IN" sz="2800" b="1" i="0" dirty="0">
              <a:solidFill>
                <a:srgbClr val="3366CC"/>
              </a:solidFill>
              <a:effectLst/>
              <a:latin typeface="Book Antiqua" panose="02040602050305030304" pitchFamily="18" charset="0"/>
            </a:endParaRPr>
          </a:p>
        </p:txBody>
      </p:sp>
    </p:spTree>
    <p:extLst>
      <p:ext uri="{BB962C8B-B14F-4D97-AF65-F5344CB8AC3E}">
        <p14:creationId xmlns:p14="http://schemas.microsoft.com/office/powerpoint/2010/main" val="3819108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8:</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6555641"/>
          </a:xfrm>
          <a:prstGeom prst="rect">
            <a:avLst/>
          </a:prstGeom>
        </p:spPr>
        <p:txBody>
          <a:bodyPr wrap="square">
            <a:spAutoFit/>
          </a:bodyPr>
          <a:lstStyle/>
          <a:p>
            <a:r>
              <a:rPr lang="en-US" sz="2800" dirty="0">
                <a:solidFill>
                  <a:srgbClr val="333333"/>
                </a:solidFill>
                <a:latin typeface="Book Antiqua" panose="02040602050305030304" pitchFamily="18" charset="0"/>
              </a:rPr>
              <a:t>1) </a:t>
            </a:r>
            <a:r>
              <a:rPr lang="en-US" sz="2800" dirty="0">
                <a:latin typeface="Book Antiqua" panose="02040602050305030304" pitchFamily="18" charset="0"/>
              </a:rPr>
              <a:t>Which of the following is false with respect to TCP?</a:t>
            </a:r>
            <a:br>
              <a:rPr lang="en-US" sz="2800" dirty="0">
                <a:latin typeface="Book Antiqua" panose="02040602050305030304" pitchFamily="18" charset="0"/>
              </a:rPr>
            </a:br>
            <a:r>
              <a:rPr lang="en-US" sz="2800" dirty="0">
                <a:latin typeface="Book Antiqua" panose="02040602050305030304" pitchFamily="18" charset="0"/>
              </a:rPr>
              <a:t>A) Connection-oriented</a:t>
            </a:r>
            <a:br>
              <a:rPr lang="en-US" sz="2800" dirty="0">
                <a:latin typeface="Book Antiqua" panose="02040602050305030304" pitchFamily="18" charset="0"/>
              </a:rPr>
            </a:br>
            <a:r>
              <a:rPr lang="en-US" sz="2800" dirty="0">
                <a:latin typeface="Book Antiqua" panose="02040602050305030304" pitchFamily="18" charset="0"/>
              </a:rPr>
              <a:t>B) Process-to-process</a:t>
            </a:r>
            <a:br>
              <a:rPr lang="en-US" sz="2800" dirty="0">
                <a:latin typeface="Book Antiqua" panose="02040602050305030304" pitchFamily="18" charset="0"/>
              </a:rPr>
            </a:br>
            <a:r>
              <a:rPr lang="en-US" sz="2800" dirty="0">
                <a:latin typeface="Book Antiqua" panose="02040602050305030304" pitchFamily="18" charset="0"/>
              </a:rPr>
              <a:t>C) Transport layer protocol</a:t>
            </a:r>
            <a:br>
              <a:rPr lang="en-US" sz="2800" dirty="0">
                <a:latin typeface="Book Antiqua" panose="02040602050305030304" pitchFamily="18" charset="0"/>
              </a:rPr>
            </a:br>
            <a:r>
              <a:rPr lang="en-US" sz="2800" dirty="0">
                <a:latin typeface="Book Antiqua" panose="02040602050305030304" pitchFamily="18" charset="0"/>
              </a:rPr>
              <a:t>D) Unreliable</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r>
              <a:rPr lang="en-US" sz="2800" dirty="0">
                <a:latin typeface="Book Antiqua" panose="02040602050305030304" pitchFamily="18" charset="0"/>
              </a:rPr>
              <a:t>2) Communication offered by TCP is ________</a:t>
            </a:r>
            <a:br>
              <a:rPr lang="en-US" sz="2800" dirty="0">
                <a:latin typeface="Book Antiqua" panose="02040602050305030304" pitchFamily="18" charset="0"/>
              </a:rPr>
            </a:br>
            <a:r>
              <a:rPr lang="en-US" sz="2800" dirty="0">
                <a:latin typeface="Book Antiqua" panose="02040602050305030304" pitchFamily="18" charset="0"/>
              </a:rPr>
              <a:t>A) Full-duplex</a:t>
            </a:r>
            <a:br>
              <a:rPr lang="en-US" sz="2800" dirty="0">
                <a:latin typeface="Book Antiqua" panose="02040602050305030304" pitchFamily="18" charset="0"/>
              </a:rPr>
            </a:br>
            <a:r>
              <a:rPr lang="en-US" sz="2800" dirty="0">
                <a:latin typeface="Book Antiqua" panose="02040602050305030304" pitchFamily="18" charset="0"/>
              </a:rPr>
              <a:t>B) Half-duplex</a:t>
            </a:r>
            <a:br>
              <a:rPr lang="en-US" sz="2800" dirty="0">
                <a:latin typeface="Book Antiqua" panose="02040602050305030304" pitchFamily="18" charset="0"/>
              </a:rPr>
            </a:br>
            <a:r>
              <a:rPr lang="en-US" sz="2800" dirty="0">
                <a:latin typeface="Book Antiqua" panose="02040602050305030304" pitchFamily="18" charset="0"/>
              </a:rPr>
              <a:t>C) Semi-duplex</a:t>
            </a:r>
            <a:br>
              <a:rPr lang="en-US" sz="2800" dirty="0">
                <a:latin typeface="Book Antiqua" panose="02040602050305030304" pitchFamily="18" charset="0"/>
              </a:rPr>
            </a:br>
            <a:r>
              <a:rPr lang="en-US" sz="2800" dirty="0">
                <a:latin typeface="Book Antiqua" panose="02040602050305030304" pitchFamily="18" charset="0"/>
              </a:rPr>
              <a:t>D) Byte by byte</a:t>
            </a:r>
            <a:br>
              <a:rPr lang="en-US" sz="2800" dirty="0">
                <a:latin typeface="Book Antiqua" panose="02040602050305030304" pitchFamily="18" charset="0"/>
              </a:rPr>
            </a:br>
            <a:r>
              <a:rPr lang="en-US" sz="2800" dirty="0">
                <a:latin typeface="Book Antiqua" panose="02040602050305030304" pitchFamily="18" charset="0"/>
              </a:rPr>
              <a:t>Answer: A</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2435324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7315200" cy="4923014"/>
          </a:xfrm>
          <a:prstGeom prst="rect">
            <a:avLst/>
          </a:prstGeom>
        </p:spPr>
        <p:txBody>
          <a:bodyPr>
            <a:spAutoFit/>
          </a:bodyPr>
          <a:lstStyle/>
          <a:p>
            <a:pPr marL="457200">
              <a:lnSpc>
                <a:spcPct val="107000"/>
              </a:lnSpc>
              <a:spcAft>
                <a:spcPts val="800"/>
              </a:spcAft>
            </a:pPr>
            <a:r>
              <a:rPr lang="en-US"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a:t>
            </a:r>
          </a:p>
          <a:p>
            <a:pPr marL="914400" indent="-457200">
              <a:lnSpc>
                <a:spcPct val="107000"/>
              </a:lnSpc>
              <a:spcAft>
                <a:spcPts val="800"/>
              </a:spcAft>
              <a:buFont typeface="Wingdings" panose="05000000000000000000" pitchFamily="2" charset="2"/>
              <a:buChar char="Ø"/>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What application or protocol resides at each of the layers </a:t>
            </a:r>
            <a:r>
              <a:rPr lang="en-IN" sz="2800" dirty="0">
                <a:latin typeface="Book Antiqua" panose="02040602050305030304" pitchFamily="18" charset="0"/>
              </a:rPr>
              <a:t>Data Link Layer </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How does the OSI model help you on a practical basis</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The TCP/IP Reference Model</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13428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81000"/>
            <a:ext cx="7454312" cy="1005842"/>
          </a:xfrm>
        </p:spPr>
        <p:txBody>
          <a:bodyPr/>
          <a:lstStyle/>
          <a:p>
            <a:r>
              <a:rPr lang="en-IN" sz="3200" b="1" dirty="0">
                <a:latin typeface="Book Antiqua" panose="02040602050305030304" pitchFamily="18" charset="0"/>
              </a:rPr>
              <a:t>Lecture 9</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901112" y="1386842"/>
            <a:ext cx="6109288" cy="4688656"/>
          </a:xfrm>
          <a:prstGeom prst="rect">
            <a:avLst/>
          </a:prstGeom>
        </p:spPr>
        <p:txBody>
          <a:bodyPr wrap="square">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What application or protocol resides at each of the layers </a:t>
            </a:r>
            <a:r>
              <a:rPr lang="en-IN" sz="2800" dirty="0">
                <a:latin typeface="Book Antiqua" panose="02040602050305030304" pitchFamily="18" charset="0"/>
              </a:rPr>
              <a:t>Data Link Layer </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How does the OSI model help you on a practical basis</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The TCP/IP Reference Model</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tabLst>
                <a:tab pos="457200" algn="l"/>
              </a:tabLst>
            </a:pPr>
            <a:endParaRPr lang="en-IN"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386842"/>
            <a:ext cx="7315200" cy="6547946"/>
          </a:xfrm>
          <a:prstGeom prst="rect">
            <a:avLst/>
          </a:prstGeom>
        </p:spPr>
        <p:txBody>
          <a:bodyPr>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Different Layers of TCP/IP Reference Model</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Protocols and networks in the TCP/IP model</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1</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2</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3</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4</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Transmission Media</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3379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457200"/>
            <a:ext cx="11353799" cy="954107"/>
          </a:xfrm>
          <a:prstGeom prst="rect">
            <a:avLst/>
          </a:prstGeom>
        </p:spPr>
        <p:txBody>
          <a:bodyPr wrap="square">
            <a:spAutoFit/>
          </a:bodyPr>
          <a:lstStyle/>
          <a:p>
            <a:r>
              <a:rPr lang="en-US" sz="2800" b="1" dirty="0">
                <a:solidFill>
                  <a:srgbClr val="FF0000"/>
                </a:solidFill>
                <a:latin typeface="Book Antiqua" panose="02040602050305030304" pitchFamily="18" charset="0"/>
              </a:rPr>
              <a:t>Different Layers of TCP/IP Reference Model:</a:t>
            </a:r>
          </a:p>
          <a:p>
            <a:endParaRPr lang="en-US" sz="2800" b="1" i="0" dirty="0">
              <a:solidFill>
                <a:srgbClr val="3366CC"/>
              </a:solidFill>
              <a:effectLst/>
              <a:latin typeface="Book Antiqua" panose="02040602050305030304" pitchFamily="18" charset="0"/>
            </a:endParaRPr>
          </a:p>
        </p:txBody>
      </p:sp>
      <p:pic>
        <p:nvPicPr>
          <p:cNvPr id="3" name="Picture 2">
            <a:extLst>
              <a:ext uri="{FF2B5EF4-FFF2-40B4-BE49-F238E27FC236}">
                <a16:creationId xmlns:a16="http://schemas.microsoft.com/office/drawing/2014/main" id="{59CE115A-9332-33DE-A35A-BE512BF7E04C}"/>
              </a:ext>
            </a:extLst>
          </p:cNvPr>
          <p:cNvPicPr>
            <a:picLocks noChangeAspect="1"/>
          </p:cNvPicPr>
          <p:nvPr/>
        </p:nvPicPr>
        <p:blipFill>
          <a:blip r:embed="rId2"/>
          <a:stretch>
            <a:fillRect/>
          </a:stretch>
        </p:blipFill>
        <p:spPr>
          <a:xfrm>
            <a:off x="1811469" y="1600200"/>
            <a:ext cx="11007462" cy="5943600"/>
          </a:xfrm>
          <a:prstGeom prst="rect">
            <a:avLst/>
          </a:prstGeom>
        </p:spPr>
      </p:pic>
    </p:spTree>
    <p:extLst>
      <p:ext uri="{BB962C8B-B14F-4D97-AF65-F5344CB8AC3E}">
        <p14:creationId xmlns:p14="http://schemas.microsoft.com/office/powerpoint/2010/main" val="4193267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828800" y="1676400"/>
            <a:ext cx="10972800" cy="4114799"/>
          </a:xfrm>
          <a:prstGeom prst="rect">
            <a:avLst/>
          </a:prstGeom>
        </p:spPr>
      </p:pic>
      <p:sp>
        <p:nvSpPr>
          <p:cNvPr id="9" name="Rectangle 8"/>
          <p:cNvSpPr/>
          <p:nvPr/>
        </p:nvSpPr>
        <p:spPr>
          <a:xfrm>
            <a:off x="1219200" y="434426"/>
            <a:ext cx="10972800" cy="523220"/>
          </a:xfrm>
          <a:prstGeom prst="rect">
            <a:avLst/>
          </a:prstGeom>
        </p:spPr>
        <p:txBody>
          <a:bodyPr wrap="square">
            <a:spAutoFit/>
          </a:bodyPr>
          <a:lstStyle/>
          <a:p>
            <a:r>
              <a:rPr lang="en-US" sz="2800" b="1" dirty="0">
                <a:solidFill>
                  <a:srgbClr val="FF0000"/>
                </a:solidFill>
                <a:latin typeface="Book Antiqua" panose="02040602050305030304" pitchFamily="18" charset="0"/>
              </a:rPr>
              <a:t>Protocols and networks in the TCP/IP model:</a:t>
            </a:r>
            <a:endParaRPr lang="en-IN" sz="2800" b="1" dirty="0">
              <a:solidFill>
                <a:srgbClr val="FF0000"/>
              </a:solidFill>
              <a:latin typeface="Book Antiqua" panose="02040602050305030304" pitchFamily="18" charset="0"/>
            </a:endParaRPr>
          </a:p>
        </p:txBody>
      </p:sp>
    </p:spTree>
    <p:extLst>
      <p:ext uri="{BB962C8B-B14F-4D97-AF65-F5344CB8AC3E}">
        <p14:creationId xmlns:p14="http://schemas.microsoft.com/office/powerpoint/2010/main" val="1333830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443866"/>
            <a:ext cx="7772400" cy="584775"/>
          </a:xfrm>
          <a:prstGeom prst="rect">
            <a:avLst/>
          </a:prstGeom>
          <a:noFill/>
        </p:spPr>
        <p:txBody>
          <a:bodyPr wrap="square" rtlCol="0">
            <a:spAutoFit/>
          </a:bodyPr>
          <a:lstStyle/>
          <a:p>
            <a:r>
              <a:rPr lang="en-IN" sz="3200" b="1" dirty="0">
                <a:solidFill>
                  <a:srgbClr val="0070C0"/>
                </a:solidFill>
                <a:latin typeface="roboto" panose="02000000000000000000" pitchFamily="2" charset="0"/>
                <a:ea typeface="roboto" panose="02000000000000000000" pitchFamily="2" charset="0"/>
                <a:cs typeface="roboto" panose="02000000000000000000" pitchFamily="2" charset="0"/>
              </a:rPr>
              <a:t>USES OF COMPUTER NETWORKS:</a:t>
            </a:r>
          </a:p>
        </p:txBody>
      </p:sp>
      <p:sp>
        <p:nvSpPr>
          <p:cNvPr id="3" name="TextBox 2"/>
          <p:cNvSpPr txBox="1"/>
          <p:nvPr/>
        </p:nvSpPr>
        <p:spPr>
          <a:xfrm>
            <a:off x="1143000" y="1196052"/>
            <a:ext cx="12573000" cy="5837495"/>
          </a:xfrm>
          <a:prstGeom prst="rect">
            <a:avLst/>
          </a:prstGeom>
          <a:noFill/>
        </p:spPr>
        <p:txBody>
          <a:bodyPr wrap="square" rtlCol="0">
            <a:spAutoFit/>
          </a:bodyPr>
          <a:lstStyle/>
          <a:p>
            <a:pPr algn="just">
              <a:lnSpc>
                <a:spcPct val="150000"/>
              </a:lnSpc>
            </a:pPr>
            <a:r>
              <a:rPr lang="en-US" sz="2800" dirty="0">
                <a:latin typeface="Roboto Medium" panose="02000000000000000000" pitchFamily="2" charset="0"/>
                <a:ea typeface="Roboto Medium" panose="02000000000000000000" pitchFamily="2" charset="0"/>
                <a:cs typeface="Roboto Medium" panose="02000000000000000000" pitchFamily="2" charset="0"/>
              </a:rPr>
              <a:t>Mobile Users:</a:t>
            </a:r>
          </a:p>
          <a:p>
            <a:pPr marL="1110212" lvl="1"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Text messaging or texting </a:t>
            </a:r>
          </a:p>
          <a:p>
            <a:pPr marL="1110212" lvl="1"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Smart phones, </a:t>
            </a:r>
          </a:p>
          <a:p>
            <a:pPr marL="1110212" lvl="1"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GPS (Global Positioning System) </a:t>
            </a:r>
          </a:p>
          <a:p>
            <a:pPr marL="1110212" lvl="1"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m-commerce </a:t>
            </a:r>
          </a:p>
          <a:p>
            <a:pPr marL="1110212" lvl="1" indent="-457200" algn="just">
              <a:lnSpc>
                <a:spcPct val="150000"/>
              </a:lnSpc>
              <a:buFont typeface="Arial" panose="020B0604020202020204" pitchFamily="34" charset="0"/>
              <a:buChar char="•"/>
            </a:pPr>
            <a:r>
              <a:rPr lang="en-US" sz="2800" dirty="0">
                <a:latin typeface="Roboto Medium" panose="02000000000000000000" pitchFamily="2" charset="0"/>
                <a:ea typeface="Roboto Medium" panose="02000000000000000000" pitchFamily="2" charset="0"/>
                <a:cs typeface="Roboto Medium" panose="02000000000000000000" pitchFamily="2" charset="0"/>
              </a:rPr>
              <a:t>NFC (Near Field Communication) </a:t>
            </a:r>
          </a:p>
          <a:p>
            <a:pPr algn="just">
              <a:lnSpc>
                <a:spcPct val="150000"/>
              </a:lnSpc>
            </a:pPr>
            <a:r>
              <a:rPr lang="en-US" sz="2800" dirty="0">
                <a:latin typeface="Roboto Medium" panose="02000000000000000000" pitchFamily="2" charset="0"/>
                <a:ea typeface="Roboto Medium" panose="02000000000000000000" pitchFamily="2" charset="0"/>
                <a:cs typeface="Roboto Medium" panose="02000000000000000000" pitchFamily="2" charset="0"/>
              </a:rPr>
              <a:t>Social Issues:</a:t>
            </a:r>
          </a:p>
          <a:p>
            <a:pPr algn="just">
              <a:lnSpc>
                <a:spcPct val="150000"/>
              </a:lnSpc>
            </a:pPr>
            <a:r>
              <a:rPr lang="en-US" sz="2800" dirty="0">
                <a:latin typeface="Roboto Medium" panose="02000000000000000000" pitchFamily="2" charset="0"/>
                <a:ea typeface="Roboto Medium" panose="02000000000000000000" pitchFamily="2" charset="0"/>
                <a:cs typeface="Roboto Medium" panose="02000000000000000000" pitchFamily="2" charset="0"/>
              </a:rPr>
              <a:t> With the good comes the bad, as this new-found freedom brings with it many unsolved social, political, and ethical issues.</a:t>
            </a:r>
          </a:p>
        </p:txBody>
      </p:sp>
    </p:spTree>
    <p:extLst>
      <p:ext uri="{BB962C8B-B14F-4D97-AF65-F5344CB8AC3E}">
        <p14:creationId xmlns:p14="http://schemas.microsoft.com/office/powerpoint/2010/main" val="119137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1066800"/>
            <a:ext cx="11353800" cy="6340197"/>
          </a:xfrm>
          <a:prstGeom prst="rect">
            <a:avLst/>
          </a:prstGeom>
        </p:spPr>
        <p:txBody>
          <a:bodyPr wrap="square">
            <a:spAutoFit/>
          </a:bodyPr>
          <a:lstStyle/>
          <a:p>
            <a:pPr algn="just"/>
            <a:r>
              <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Layer 1: Host-to-network Layer</a:t>
            </a:r>
          </a:p>
          <a:p>
            <a:pPr marL="457200" indent="-457200" algn="just">
              <a:lnSpc>
                <a:spcPct val="150000"/>
              </a:lnSpc>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Protocol is used to connect to the host, so that the packets can be sent over it.</a:t>
            </a:r>
          </a:p>
          <a:p>
            <a:pPr marL="457200" indent="-457200" algn="just">
              <a:lnSpc>
                <a:spcPct val="150000"/>
              </a:lnSpc>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Varies from host to host and network to network.</a:t>
            </a:r>
            <a:r>
              <a:rPr lang="en-US" sz="2800" dirty="0">
                <a:latin typeface="roboto" panose="02000000000000000000" pitchFamily="2" charset="0"/>
                <a:ea typeface="roboto" panose="02000000000000000000" pitchFamily="2" charset="0"/>
                <a:cs typeface="roboto" panose="02000000000000000000" pitchFamily="2" charset="0"/>
              </a:rPr>
              <a:t> </a:t>
            </a:r>
          </a:p>
          <a:p>
            <a:pPr algn="just"/>
            <a:endPar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endParaRPr>
          </a:p>
          <a:p>
            <a:pPr algn="just"/>
            <a:r>
              <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Layer 2: Internet layer</a:t>
            </a:r>
          </a:p>
          <a:p>
            <a:pPr marL="457200"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Selection of a packet switching network which is based on a connectionless internetwork layer is called a internet layer.</a:t>
            </a:r>
          </a:p>
          <a:p>
            <a:pPr marL="457200"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It is the layer which holds the whole architecture together.</a:t>
            </a:r>
          </a:p>
          <a:p>
            <a:pPr marL="457200"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It helps the packet to travel independently to the destination.</a:t>
            </a:r>
          </a:p>
          <a:p>
            <a:pPr>
              <a:buFont typeface="+mj-lt"/>
              <a:buAutoNum type="arabicPeriod"/>
            </a:pPr>
            <a:endParaRPr lang="en-US" sz="2800" b="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96372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1524000"/>
            <a:ext cx="12611100" cy="3898503"/>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Order in which packets are received is different from the way they are sent.</a:t>
            </a:r>
          </a:p>
          <a:p>
            <a:pPr marL="457200"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IP (Internet Protocol) is used in this layer.</a:t>
            </a:r>
          </a:p>
          <a:p>
            <a:pPr marL="457200"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The various functions performed by the Internet Layer are:</a:t>
            </a:r>
          </a:p>
          <a:p>
            <a:pPr marL="1110212" lvl="1"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Delivering IP packets</a:t>
            </a:r>
          </a:p>
          <a:p>
            <a:pPr marL="1110212" lvl="1"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Performing routing</a:t>
            </a:r>
          </a:p>
          <a:p>
            <a:pPr marL="1110212" lvl="1"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Avoiding congestion</a:t>
            </a:r>
          </a:p>
        </p:txBody>
      </p:sp>
      <p:sp>
        <p:nvSpPr>
          <p:cNvPr id="3" name="TextBox 2">
            <a:extLst>
              <a:ext uri="{FF2B5EF4-FFF2-40B4-BE49-F238E27FC236}">
                <a16:creationId xmlns:a16="http://schemas.microsoft.com/office/drawing/2014/main" id="{F7753D8F-4408-8791-E175-742DBB3BCA77}"/>
              </a:ext>
            </a:extLst>
          </p:cNvPr>
          <p:cNvSpPr txBox="1"/>
          <p:nvPr/>
        </p:nvSpPr>
        <p:spPr>
          <a:xfrm>
            <a:off x="1143000" y="609600"/>
            <a:ext cx="7332132" cy="523220"/>
          </a:xfrm>
          <a:prstGeom prst="rect">
            <a:avLst/>
          </a:prstGeom>
          <a:noFill/>
        </p:spPr>
        <p:txBody>
          <a:bodyPr wrap="square">
            <a:spAutoFit/>
          </a:bodyPr>
          <a:lstStyle/>
          <a:p>
            <a:pPr algn="just"/>
            <a:r>
              <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Layer 2: Internet layer</a:t>
            </a:r>
          </a:p>
        </p:txBody>
      </p:sp>
    </p:spTree>
    <p:extLst>
      <p:ext uri="{BB962C8B-B14F-4D97-AF65-F5344CB8AC3E}">
        <p14:creationId xmlns:p14="http://schemas.microsoft.com/office/powerpoint/2010/main" val="19951543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95400" y="685800"/>
            <a:ext cx="12401550" cy="6491905"/>
          </a:xfrm>
          <a:prstGeom prst="rect">
            <a:avLst/>
          </a:prstGeom>
        </p:spPr>
        <p:txBody>
          <a:bodyPr wrap="square">
            <a:spAutoFit/>
          </a:bodyPr>
          <a:lstStyle/>
          <a:p>
            <a:pPr algn="just">
              <a:lnSpc>
                <a:spcPct val="150000"/>
              </a:lnSpc>
            </a:pPr>
            <a:r>
              <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Layer 3: Transport Layer</a:t>
            </a:r>
          </a:p>
          <a:p>
            <a:pPr marL="457200" indent="-457200" algn="just">
              <a:lnSpc>
                <a:spcPct val="150000"/>
              </a:lnSpc>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It decides if data transmission should be on parallel path or single path.</a:t>
            </a:r>
          </a:p>
          <a:p>
            <a:pPr marL="457200" indent="-457200" algn="just">
              <a:lnSpc>
                <a:spcPct val="150000"/>
              </a:lnSpc>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Functions such as multiplexing, segmenting or splitting on the data is done by transport layer.</a:t>
            </a:r>
          </a:p>
          <a:p>
            <a:pPr marL="457200" indent="-457200" algn="just">
              <a:lnSpc>
                <a:spcPct val="150000"/>
              </a:lnSpc>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The applications can read and write to the transport layer.</a:t>
            </a:r>
          </a:p>
          <a:p>
            <a:pPr marL="457200" indent="-457200" algn="just">
              <a:lnSpc>
                <a:spcPct val="150000"/>
              </a:lnSpc>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Transport layer adds header information to the data.</a:t>
            </a:r>
          </a:p>
          <a:p>
            <a:pPr marL="457200" indent="-457200" algn="just">
              <a:lnSpc>
                <a:spcPct val="150000"/>
              </a:lnSpc>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Transport layer breaks the message (data) into small units so that they are handled more efficiently by the network layer.</a:t>
            </a:r>
          </a:p>
          <a:p>
            <a:pPr marL="457200" indent="-457200" algn="just">
              <a:lnSpc>
                <a:spcPct val="150000"/>
              </a:lnSpc>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Transport layer also arrange the packets to be sent, in sequence.</a:t>
            </a:r>
            <a:r>
              <a:rPr lang="en-US" sz="2800" dirty="0">
                <a:latin typeface="roboto" panose="02000000000000000000" pitchFamily="2" charset="0"/>
                <a:ea typeface="roboto" panose="02000000000000000000" pitchFamily="2" charset="0"/>
                <a:cs typeface="roboto" panose="02000000000000000000" pitchFamily="2" charset="0"/>
              </a:rPr>
              <a:t> </a:t>
            </a:r>
          </a:p>
          <a:p>
            <a:pPr marL="457200" indent="-457200" algn="just">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cs typeface="roboto" panose="02000000000000000000" pitchFamily="2" charset="0"/>
              </a:rPr>
              <a:t>It defines two end-to-end protocols: TCP and UDP</a:t>
            </a:r>
          </a:p>
        </p:txBody>
      </p:sp>
    </p:spTree>
    <p:extLst>
      <p:ext uri="{BB962C8B-B14F-4D97-AF65-F5344CB8AC3E}">
        <p14:creationId xmlns:p14="http://schemas.microsoft.com/office/powerpoint/2010/main" val="1873106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513814"/>
            <a:ext cx="13030200" cy="6483826"/>
          </a:xfrm>
          <a:prstGeom prst="rect">
            <a:avLst/>
          </a:prstGeom>
        </p:spPr>
        <p:txBody>
          <a:bodyPr wrap="square">
            <a:spAutoFit/>
          </a:bodyPr>
          <a:lstStyle/>
          <a:p>
            <a:pPr algn="just">
              <a:lnSpc>
                <a:spcPct val="150000"/>
              </a:lnSpc>
            </a:pPr>
            <a:r>
              <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Layer 4: Application Layer</a:t>
            </a:r>
          </a:p>
          <a:p>
            <a:pPr marL="457200" indent="-457200" algn="just">
              <a:lnSpc>
                <a:spcPct val="150000"/>
              </a:lnSpc>
              <a:buFont typeface="Arial" panose="020B0604020202020204" pitchFamily="34" charset="0"/>
              <a:buChar char="•"/>
            </a:pP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The TCP/IP applications were TELNET, FTP, SMTP, DNS etc.</a:t>
            </a:r>
          </a:p>
          <a:p>
            <a:pPr marL="457200" indent="-457200" algn="just">
              <a:lnSpc>
                <a:spcPct val="150000"/>
              </a:lnSpc>
              <a:buFont typeface="Arial" panose="020B0604020202020204" pitchFamily="34" charset="0"/>
              <a:buChar char="•"/>
            </a:pPr>
            <a:r>
              <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TELNET</a:t>
            </a:r>
            <a:r>
              <a:rPr lang="en-US" sz="2800"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 </a:t>
            </a: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is a two-way communication protocol which allows connecting to a remote machine and run applications on it.</a:t>
            </a:r>
          </a:p>
          <a:p>
            <a:pPr marL="457200" indent="-457200" algn="just">
              <a:lnSpc>
                <a:spcPct val="150000"/>
              </a:lnSpc>
              <a:buFont typeface="Arial" panose="020B0604020202020204" pitchFamily="34" charset="0"/>
              <a:buChar char="•"/>
            </a:pPr>
            <a:r>
              <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FTP</a:t>
            </a:r>
            <a:r>
              <a:rPr lang="en-US" sz="2800"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(File Transfer Protocol) </a:t>
            </a: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is a protocol, that allows File transfer amongst computer users connected over a network. It is reliable, simple and efficient.</a:t>
            </a:r>
          </a:p>
          <a:p>
            <a:pPr marL="457200" indent="-457200" algn="just">
              <a:lnSpc>
                <a:spcPct val="150000"/>
              </a:lnSpc>
              <a:buFont typeface="Arial" panose="020B0604020202020204" pitchFamily="34" charset="0"/>
              <a:buChar char="•"/>
            </a:pPr>
            <a:r>
              <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SMTP</a:t>
            </a:r>
            <a:r>
              <a:rPr lang="en-US" sz="2800"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(Simple Mail Transport Protocol) </a:t>
            </a: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is a protocol, which is used to transport electronic mail between a source and destination.</a:t>
            </a:r>
          </a:p>
          <a:p>
            <a:pPr marL="457200" indent="-457200" algn="just">
              <a:lnSpc>
                <a:spcPct val="150000"/>
              </a:lnSpc>
              <a:buFont typeface="Arial" panose="020B0604020202020204" pitchFamily="34" charset="0"/>
              <a:buChar char="•"/>
            </a:pPr>
            <a:r>
              <a:rPr lang="en-US" sz="2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DNS</a:t>
            </a:r>
            <a:r>
              <a:rPr lang="en-US" sz="2800"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(Domain Name Server) </a:t>
            </a:r>
            <a:r>
              <a:rPr lang="en-US" sz="2800" dirty="0">
                <a:solidFill>
                  <a:srgbClr val="333333"/>
                </a:solidFill>
                <a:latin typeface="roboto" panose="02000000000000000000" pitchFamily="2" charset="0"/>
                <a:ea typeface="roboto" panose="02000000000000000000" pitchFamily="2" charset="0"/>
                <a:cs typeface="roboto" panose="02000000000000000000" pitchFamily="2" charset="0"/>
              </a:rPr>
              <a:t>resolves an IP address into a textual address for Hosts connected over a network.</a:t>
            </a:r>
            <a:endParaRPr lang="en-US" sz="2800" b="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03312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19400" y="4572000"/>
            <a:ext cx="9525000" cy="3352800"/>
          </a:xfrm>
          <a:prstGeom prst="rect">
            <a:avLst/>
          </a:prstGeom>
        </p:spPr>
      </p:pic>
      <p:sp>
        <p:nvSpPr>
          <p:cNvPr id="6" name="Rectangle 5"/>
          <p:cNvSpPr/>
          <p:nvPr/>
        </p:nvSpPr>
        <p:spPr>
          <a:xfrm>
            <a:off x="736525" y="685800"/>
            <a:ext cx="4253087" cy="584775"/>
          </a:xfrm>
          <a:prstGeom prst="rect">
            <a:avLst/>
          </a:prstGeom>
        </p:spPr>
        <p:txBody>
          <a:bodyPr wrap="none">
            <a:spAutoFit/>
          </a:bodyPr>
          <a:lstStyle/>
          <a:p>
            <a:pPr algn="just" fontAlgn="base"/>
            <a:r>
              <a:rPr lang="en-IN" sz="3200" b="1" dirty="0">
                <a:solidFill>
                  <a:srgbClr val="3366CC"/>
                </a:solidFill>
                <a:latin typeface="Book Antiqua" panose="02040602050305030304" pitchFamily="18" charset="0"/>
              </a:rPr>
              <a:t>Transmission Media :</a:t>
            </a:r>
            <a:endParaRPr lang="en-IN" sz="3200" b="1" i="0" dirty="0">
              <a:solidFill>
                <a:srgbClr val="3366CC"/>
              </a:solidFill>
              <a:effectLst/>
              <a:latin typeface="Book Antiqua" panose="02040602050305030304" pitchFamily="18" charset="0"/>
            </a:endParaRPr>
          </a:p>
        </p:txBody>
      </p:sp>
      <p:sp>
        <p:nvSpPr>
          <p:cNvPr id="7" name="Rectangle 6"/>
          <p:cNvSpPr/>
          <p:nvPr/>
        </p:nvSpPr>
        <p:spPr>
          <a:xfrm>
            <a:off x="990600" y="2362200"/>
            <a:ext cx="12923520" cy="1815882"/>
          </a:xfrm>
          <a:prstGeom prst="rect">
            <a:avLst/>
          </a:prstGeom>
        </p:spPr>
        <p:txBody>
          <a:bodyPr wrap="square">
            <a:spAutoFit/>
          </a:bodyPr>
          <a:lstStyle/>
          <a:p>
            <a:pPr marL="342900" indent="-342900">
              <a:buFont typeface="Arial" panose="020B0604020202020204" pitchFamily="34" charset="0"/>
              <a:buChar char="•"/>
            </a:pPr>
            <a:r>
              <a:rPr lang="en-US" sz="2800" dirty="0">
                <a:latin typeface="Book Antiqua" panose="02040602050305030304" pitchFamily="18" charset="0"/>
              </a:rPr>
              <a:t>Physical path between the transmitter and the receiver </a:t>
            </a:r>
          </a:p>
          <a:p>
            <a:pPr marL="342900" indent="-342900">
              <a:buFont typeface="Arial" panose="020B0604020202020204" pitchFamily="34" charset="0"/>
              <a:buChar char="•"/>
            </a:pPr>
            <a:r>
              <a:rPr lang="en-US" sz="2800" dirty="0">
                <a:latin typeface="Book Antiqua" panose="02040602050305030304" pitchFamily="18" charset="0"/>
              </a:rPr>
              <a:t>It is the channel through which data is sent from one place to another. </a:t>
            </a:r>
          </a:p>
          <a:p>
            <a:pPr marL="342900" indent="-342900">
              <a:buFont typeface="Arial" panose="020B0604020202020204" pitchFamily="34" charset="0"/>
              <a:buChar char="•"/>
            </a:pPr>
            <a:endParaRPr lang="en-US" sz="2800" dirty="0">
              <a:latin typeface="Book Antiqua" panose="02040602050305030304" pitchFamily="18" charset="0"/>
            </a:endParaRPr>
          </a:p>
          <a:p>
            <a:pPr marL="342900" indent="-342900">
              <a:buFont typeface="Arial" panose="020B0604020202020204" pitchFamily="34" charset="0"/>
              <a:buChar char="•"/>
            </a:pPr>
            <a:r>
              <a:rPr lang="en-US" sz="2800" dirty="0">
                <a:latin typeface="Book Antiqua" panose="02040602050305030304" pitchFamily="18" charset="0"/>
              </a:rPr>
              <a:t>Transmission Media is broadly classified into the following types:</a:t>
            </a:r>
            <a:endParaRPr lang="en-IN" sz="2800" dirty="0">
              <a:latin typeface="Book Antiqua" panose="02040602050305030304" pitchFamily="18" charset="0"/>
            </a:endParaRPr>
          </a:p>
        </p:txBody>
      </p:sp>
    </p:spTree>
    <p:extLst>
      <p:ext uri="{BB962C8B-B14F-4D97-AF65-F5344CB8AC3E}">
        <p14:creationId xmlns:p14="http://schemas.microsoft.com/office/powerpoint/2010/main" val="23673006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9:</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6986528"/>
          </a:xfrm>
          <a:prstGeom prst="rect">
            <a:avLst/>
          </a:prstGeom>
        </p:spPr>
        <p:txBody>
          <a:bodyPr wrap="square">
            <a:spAutoFit/>
          </a:bodyPr>
          <a:lstStyle/>
          <a:p>
            <a:r>
              <a:rPr lang="en-US" sz="2800" dirty="0">
                <a:solidFill>
                  <a:srgbClr val="333333"/>
                </a:solidFill>
                <a:latin typeface="Book Antiqua" panose="02040602050305030304" pitchFamily="18" charset="0"/>
              </a:rPr>
              <a:t>1) </a:t>
            </a:r>
            <a:r>
              <a:rPr lang="en-US" sz="2800" dirty="0">
                <a:latin typeface="Book Antiqua" panose="02040602050305030304" pitchFamily="18" charset="0"/>
              </a:rPr>
              <a:t>To achieve reliable transport in TCP, ___________ is used to check the safe and sound arrival of data.</a:t>
            </a:r>
            <a:br>
              <a:rPr lang="en-US" sz="2800" dirty="0">
                <a:latin typeface="Book Antiqua" panose="02040602050305030304" pitchFamily="18" charset="0"/>
              </a:rPr>
            </a:br>
            <a:r>
              <a:rPr lang="en-US" sz="2800" dirty="0">
                <a:latin typeface="Book Antiqua" panose="02040602050305030304" pitchFamily="18" charset="0"/>
              </a:rPr>
              <a:t>A) Packet</a:t>
            </a:r>
            <a:br>
              <a:rPr lang="en-US" sz="2800" dirty="0">
                <a:latin typeface="Book Antiqua" panose="02040602050305030304" pitchFamily="18" charset="0"/>
              </a:rPr>
            </a:br>
            <a:r>
              <a:rPr lang="en-US" sz="2800" dirty="0">
                <a:latin typeface="Book Antiqua" panose="02040602050305030304" pitchFamily="18" charset="0"/>
              </a:rPr>
              <a:t>B) Buffer</a:t>
            </a:r>
            <a:br>
              <a:rPr lang="en-US" sz="2800" dirty="0">
                <a:latin typeface="Book Antiqua" panose="02040602050305030304" pitchFamily="18" charset="0"/>
              </a:rPr>
            </a:br>
            <a:r>
              <a:rPr lang="en-US" sz="2800" dirty="0">
                <a:latin typeface="Book Antiqua" panose="02040602050305030304" pitchFamily="18" charset="0"/>
              </a:rPr>
              <a:t>C) Segment</a:t>
            </a:r>
            <a:br>
              <a:rPr lang="en-US" sz="2800" dirty="0">
                <a:latin typeface="Book Antiqua" panose="02040602050305030304" pitchFamily="18" charset="0"/>
              </a:rPr>
            </a:br>
            <a:r>
              <a:rPr lang="en-US" sz="2800" dirty="0">
                <a:latin typeface="Book Antiqua" panose="02040602050305030304" pitchFamily="18" charset="0"/>
              </a:rPr>
              <a:t>D) Acknowledgment</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r>
              <a:rPr lang="en-US" sz="2800" dirty="0">
                <a:latin typeface="Book Antiqua" panose="02040602050305030304" pitchFamily="18" charset="0"/>
              </a:rPr>
              <a:t>2) Which layer is responsible for process-to-process delivery?</a:t>
            </a:r>
            <a:br>
              <a:rPr lang="en-US" sz="2800" dirty="0">
                <a:latin typeface="Book Antiqua" panose="02040602050305030304" pitchFamily="18" charset="0"/>
              </a:rPr>
            </a:br>
            <a:r>
              <a:rPr lang="en-US" sz="2800" dirty="0">
                <a:latin typeface="Book Antiqua" panose="02040602050305030304" pitchFamily="18" charset="0"/>
              </a:rPr>
              <a:t>A) Physical layer</a:t>
            </a:r>
            <a:br>
              <a:rPr lang="en-US" sz="2800" dirty="0">
                <a:latin typeface="Book Antiqua" panose="02040602050305030304" pitchFamily="18" charset="0"/>
              </a:rPr>
            </a:br>
            <a:r>
              <a:rPr lang="en-US" sz="2800" dirty="0">
                <a:latin typeface="Book Antiqua" panose="02040602050305030304" pitchFamily="18" charset="0"/>
              </a:rPr>
              <a:t>B) Network layer</a:t>
            </a:r>
            <a:br>
              <a:rPr lang="en-US" sz="2800" dirty="0">
                <a:latin typeface="Book Antiqua" panose="02040602050305030304" pitchFamily="18" charset="0"/>
              </a:rPr>
            </a:br>
            <a:r>
              <a:rPr lang="en-US" sz="2800" dirty="0">
                <a:latin typeface="Book Antiqua" panose="02040602050305030304" pitchFamily="18" charset="0"/>
              </a:rPr>
              <a:t>C) Transport layer</a:t>
            </a:r>
            <a:br>
              <a:rPr lang="en-US" sz="2800" dirty="0">
                <a:latin typeface="Book Antiqua" panose="02040602050305030304" pitchFamily="18" charset="0"/>
              </a:rPr>
            </a:br>
            <a:r>
              <a:rPr lang="en-US" sz="2800" dirty="0">
                <a:latin typeface="Book Antiqua" panose="02040602050305030304" pitchFamily="18" charset="0"/>
              </a:rPr>
              <a:t>D) Application layer</a:t>
            </a:r>
            <a:br>
              <a:rPr lang="en-US" sz="2800" dirty="0">
                <a:latin typeface="Book Antiqua" panose="02040602050305030304" pitchFamily="18" charset="0"/>
              </a:rPr>
            </a:br>
            <a:r>
              <a:rPr lang="en-US" sz="2800" dirty="0">
                <a:latin typeface="Book Antiqua" panose="02040602050305030304" pitchFamily="18" charset="0"/>
              </a:rPr>
              <a:t>Answer: C</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3078385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685800"/>
            <a:ext cx="7315200" cy="7111562"/>
          </a:xfrm>
          <a:prstGeom prst="rect">
            <a:avLst/>
          </a:prstGeom>
        </p:spPr>
        <p:txBody>
          <a:bodyPr>
            <a:spAutoFit/>
          </a:bodyPr>
          <a:lstStyle/>
          <a:p>
            <a:pPr marL="457200">
              <a:lnSpc>
                <a:spcPct val="107000"/>
              </a:lnSpc>
              <a:spcAft>
                <a:spcPts val="800"/>
              </a:spcAft>
            </a:pPr>
            <a:r>
              <a:rPr lang="en-US"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a:t>
            </a:r>
          </a:p>
          <a:p>
            <a:pPr marL="914400" indent="-457200">
              <a:lnSpc>
                <a:spcPct val="107000"/>
              </a:lnSpc>
              <a:spcAft>
                <a:spcPts val="800"/>
              </a:spcAft>
              <a:buFont typeface="Wingdings" panose="05000000000000000000" pitchFamily="2" charset="2"/>
              <a:buChar char="Ø"/>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Different Layers of TCP/IP Reference Model</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Protocols and networks in the TCP/IP model</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1</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2</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3</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4</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Transmission Media</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99636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81000"/>
            <a:ext cx="7454312" cy="1005842"/>
          </a:xfrm>
        </p:spPr>
        <p:txBody>
          <a:bodyPr/>
          <a:lstStyle/>
          <a:p>
            <a:r>
              <a:rPr lang="en-IN" sz="3200" b="1" dirty="0">
                <a:latin typeface="Book Antiqua" panose="02040602050305030304" pitchFamily="18" charset="0"/>
              </a:rPr>
              <a:t>Lecture 10</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609600" y="1386842"/>
            <a:ext cx="7315200" cy="6547946"/>
          </a:xfrm>
          <a:prstGeom prst="rect">
            <a:avLst/>
          </a:prstGeom>
        </p:spPr>
        <p:txBody>
          <a:bodyPr>
            <a:spAutoFit/>
          </a:bodyPr>
          <a:lstStyle/>
          <a:p>
            <a:pPr marL="914400" indent="-457200">
              <a:lnSpc>
                <a:spcPct val="107000"/>
              </a:lnSpc>
              <a:spcAft>
                <a:spcPts val="800"/>
              </a:spcAft>
              <a:buFont typeface="Wingdings" panose="05000000000000000000" pitchFamily="2" charset="2"/>
              <a:buChar char="Ø"/>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Different Layers of TCP/IP Reference Model</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Protocols and networks in the TCP/IP model</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1</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2</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3</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Layer 4</a:t>
            </a:r>
          </a:p>
          <a:p>
            <a:pPr marL="914400" indent="-457200">
              <a:lnSpc>
                <a:spcPct val="107000"/>
              </a:lnSpc>
              <a:spcAft>
                <a:spcPts val="800"/>
              </a:spcAft>
              <a:buFont typeface="Wingdings" panose="05000000000000000000" pitchFamily="2" charset="2"/>
              <a:buChar char="Ø"/>
            </a:pPr>
            <a:r>
              <a:rPr lang="en-IN" sz="2800" dirty="0">
                <a:latin typeface="Book Antiqua" panose="02040602050305030304" pitchFamily="18" charset="0"/>
              </a:rPr>
              <a:t>Transmission Media</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402084"/>
            <a:ext cx="7315200" cy="5523307"/>
          </a:xfrm>
          <a:prstGeom prst="rect">
            <a:avLst/>
          </a:prstGeom>
        </p:spPr>
        <p:txBody>
          <a:bodyPr>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Guided Media</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Twisted Pair Cable</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Unshielded Twisted Pair (UTP) Cable</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Shielded Twisted Pair (STP) Cable</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Coaxial Cable</a:t>
            </a:r>
            <a:endParaRPr lang="en-US" sz="2400" dirty="0">
              <a:latin typeface="Book Antiqua" panose="0204060205030503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Optical </a:t>
            </a:r>
            <a:r>
              <a:rPr lang="en-US" sz="2800" dirty="0" err="1">
                <a:latin typeface="Book Antiqua" panose="02040602050305030304" pitchFamily="18" charset="0"/>
              </a:rPr>
              <a:t>Fibre</a:t>
            </a:r>
            <a:r>
              <a:rPr lang="en-US" sz="2800" dirty="0">
                <a:latin typeface="Book Antiqua" panose="02040602050305030304" pitchFamily="18" charset="0"/>
              </a:rPr>
              <a:t> Cable</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0953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304800"/>
            <a:ext cx="13639799" cy="8894743"/>
          </a:xfrm>
          <a:prstGeom prst="rect">
            <a:avLst/>
          </a:prstGeom>
        </p:spPr>
        <p:txBody>
          <a:bodyPr wrap="square">
            <a:spAutoFit/>
          </a:bodyPr>
          <a:lstStyle/>
          <a:p>
            <a:pPr algn="just" fontAlgn="base"/>
            <a:r>
              <a:rPr lang="en-US" sz="2800" b="1" u="sng" dirty="0">
                <a:solidFill>
                  <a:srgbClr val="FF0000"/>
                </a:solidFill>
                <a:latin typeface="Book Antiqua" panose="02040602050305030304" pitchFamily="18" charset="0"/>
              </a:rPr>
              <a:t>Guided Media:</a:t>
            </a:r>
          </a:p>
          <a:p>
            <a:pPr algn="just" fontAlgn="base"/>
            <a:endParaRPr lang="en-US" sz="2800" b="1" dirty="0">
              <a:solidFill>
                <a:schemeClr val="accent6">
                  <a:lumMod val="75000"/>
                </a:schemeClr>
              </a:solidFill>
              <a:latin typeface="Book Antiqua" panose="02040602050305030304" pitchFamily="18" charset="0"/>
            </a:endParaRPr>
          </a:p>
          <a:p>
            <a:pPr algn="just" fontAlgn="base"/>
            <a:endParaRPr lang="en-US" sz="2800" b="1" dirty="0">
              <a:solidFill>
                <a:schemeClr val="accent6">
                  <a:lumMod val="75000"/>
                </a:schemeClr>
              </a:solidFill>
              <a:latin typeface="Book Antiqua" panose="02040602050305030304" pitchFamily="18" charset="0"/>
            </a:endParaRPr>
          </a:p>
          <a:p>
            <a:pPr marL="457200" indent="-457200" algn="just" fontAlgn="base">
              <a:buFont typeface="Wingdings" panose="05000000000000000000" pitchFamily="2" charset="2"/>
              <a:buChar char="Ø"/>
            </a:pPr>
            <a:r>
              <a:rPr lang="en-US" sz="2800" dirty="0">
                <a:latin typeface="Book Antiqua" panose="02040602050305030304" pitchFamily="18" charset="0"/>
              </a:rPr>
              <a:t>In this type, the signals can be transmitted directly &amp; restricted in a thin path </a:t>
            </a:r>
            <a:r>
              <a:rPr lang="en-US" sz="2800" u="sng" dirty="0">
                <a:latin typeface="Book Antiqua" panose="02040602050305030304" pitchFamily="18" charset="0"/>
              </a:rPr>
              <a:t>through physical links</a:t>
            </a:r>
            <a:r>
              <a:rPr lang="en-US" sz="2800" dirty="0">
                <a:latin typeface="Book Antiqua" panose="02040602050305030304" pitchFamily="18" charset="0"/>
              </a:rPr>
              <a:t>.</a:t>
            </a:r>
          </a:p>
          <a:p>
            <a:pPr marL="457200" indent="-457200" algn="just" fontAlgn="base">
              <a:buFont typeface="Wingdings" panose="05000000000000000000" pitchFamily="2" charset="2"/>
              <a:buChar char="Ø"/>
            </a:pPr>
            <a:r>
              <a:rPr lang="en-US" sz="2800" u="sng" dirty="0">
                <a:latin typeface="Book Antiqua" panose="02040602050305030304" pitchFamily="18" charset="0"/>
              </a:rPr>
              <a:t>Features</a:t>
            </a:r>
            <a:r>
              <a:rPr lang="en-US" sz="2800" dirty="0">
                <a:latin typeface="Book Antiqua" panose="02040602050305030304" pitchFamily="18" charset="0"/>
              </a:rPr>
              <a:t> </a:t>
            </a:r>
          </a:p>
          <a:p>
            <a:pPr marL="1110212" lvl="1" indent="-457200" algn="just" fontAlgn="base">
              <a:buFont typeface="Wingdings" panose="05000000000000000000" pitchFamily="2" charset="2"/>
              <a:buChar char="q"/>
            </a:pPr>
            <a:r>
              <a:rPr lang="en-US" sz="2800" dirty="0">
                <a:latin typeface="Book Antiqua" panose="02040602050305030304" pitchFamily="18" charset="0"/>
              </a:rPr>
              <a:t>Secure</a:t>
            </a:r>
          </a:p>
          <a:p>
            <a:pPr marL="1110212" lvl="1" indent="-457200" algn="just" fontAlgn="base">
              <a:buFont typeface="Wingdings" panose="05000000000000000000" pitchFamily="2" charset="2"/>
              <a:buChar char="q"/>
            </a:pPr>
            <a:r>
              <a:rPr lang="en-US" sz="2800" dirty="0">
                <a:latin typeface="Book Antiqua" panose="02040602050305030304" pitchFamily="18" charset="0"/>
              </a:rPr>
              <a:t>high-speed</a:t>
            </a:r>
          </a:p>
          <a:p>
            <a:pPr marL="1110212" lvl="1" indent="-457200" algn="just" fontAlgn="base">
              <a:buFont typeface="Wingdings" panose="05000000000000000000" pitchFamily="2" charset="2"/>
              <a:buChar char="q"/>
            </a:pPr>
            <a:r>
              <a:rPr lang="en-US" sz="2800" dirty="0">
                <a:latin typeface="Book Antiqua" panose="02040602050305030304" pitchFamily="18" charset="0"/>
              </a:rPr>
              <a:t>used in small distances.</a:t>
            </a:r>
          </a:p>
          <a:p>
            <a:pPr lvl="1" algn="just" fontAlgn="base"/>
            <a:endParaRPr lang="en-US" sz="2800" dirty="0">
              <a:latin typeface="Book Antiqua" panose="02040602050305030304" pitchFamily="18" charset="0"/>
            </a:endParaRPr>
          </a:p>
          <a:p>
            <a:pPr marL="1110212" lvl="1" indent="-457200" algn="just" fontAlgn="base">
              <a:buFont typeface="Wingdings" panose="05000000000000000000" pitchFamily="2" charset="2"/>
              <a:buChar char="Ø"/>
            </a:pPr>
            <a:r>
              <a:rPr lang="en-US" sz="2800" dirty="0">
                <a:latin typeface="Book Antiqua" panose="02040602050305030304" pitchFamily="18" charset="0"/>
              </a:rPr>
              <a:t>This kind of media is classified into three types which are discussed below.</a:t>
            </a:r>
          </a:p>
          <a:p>
            <a:pPr lvl="1" algn="just" fontAlgn="base"/>
            <a:endParaRPr lang="en-US" sz="2800" dirty="0">
              <a:solidFill>
                <a:srgbClr val="C00000"/>
              </a:solidFill>
              <a:latin typeface="Book Antiqua" panose="02040602050305030304" pitchFamily="18" charset="0"/>
            </a:endParaRPr>
          </a:p>
          <a:p>
            <a:pPr marL="457200" indent="-457200" algn="just" fontAlgn="base">
              <a:buAutoNum type="arabicParenR"/>
            </a:pPr>
            <a:r>
              <a:rPr lang="en-US" sz="2800" b="1" u="sng" dirty="0">
                <a:solidFill>
                  <a:schemeClr val="accent6">
                    <a:lumMod val="75000"/>
                  </a:schemeClr>
                </a:solidFill>
                <a:latin typeface="Book Antiqua" panose="02040602050305030304" pitchFamily="18" charset="0"/>
              </a:rPr>
              <a:t>Twisted Pair Cable:</a:t>
            </a:r>
          </a:p>
          <a:p>
            <a:pPr algn="just" fontAlgn="base"/>
            <a:endParaRPr lang="en-US" sz="2800" b="1" dirty="0">
              <a:latin typeface="Book Antiqua" panose="02040602050305030304" pitchFamily="18" charset="0"/>
            </a:endParaRPr>
          </a:p>
          <a:p>
            <a:pPr marL="342900" indent="-342900" algn="just" fontAlgn="base">
              <a:buFont typeface="Arial" panose="020B0604020202020204" pitchFamily="34" charset="0"/>
              <a:buChar char="•"/>
            </a:pPr>
            <a:r>
              <a:rPr lang="en-US" sz="2800" b="1" dirty="0">
                <a:latin typeface="Book Antiqua" panose="02040602050305030304" pitchFamily="18" charset="0"/>
              </a:rPr>
              <a:t> </a:t>
            </a:r>
            <a:r>
              <a:rPr lang="en-US" sz="2800" dirty="0">
                <a:latin typeface="Book Antiqua" panose="02040602050305030304" pitchFamily="18" charset="0"/>
              </a:rPr>
              <a:t>It consists of 2 separately insulated conductor wires wound</a:t>
            </a:r>
          </a:p>
          <a:p>
            <a:pPr algn="just" fontAlgn="base"/>
            <a:r>
              <a:rPr lang="en-US" sz="2800" dirty="0">
                <a:latin typeface="Book Antiqua" panose="02040602050305030304" pitchFamily="18" charset="0"/>
              </a:rPr>
              <a:t>      about each other.</a:t>
            </a:r>
          </a:p>
          <a:p>
            <a:endParaRPr lang="en-US" sz="2800" dirty="0">
              <a:latin typeface="Book Antiqua" panose="02040602050305030304" pitchFamily="18" charset="0"/>
            </a:endParaRPr>
          </a:p>
          <a:p>
            <a:pPr algn="just" fontAlgn="base"/>
            <a:endParaRPr lang="en-US" sz="2400" dirty="0">
              <a:latin typeface="Book Antiqua" panose="02040602050305030304" pitchFamily="18" charset="0"/>
            </a:endParaRPr>
          </a:p>
          <a:p>
            <a:pPr algn="just" fontAlgn="base"/>
            <a:endParaRPr lang="en-US" sz="2400" dirty="0">
              <a:solidFill>
                <a:srgbClr val="C00000"/>
              </a:solidFill>
              <a:latin typeface="Book Antiqua" panose="02040602050305030304" pitchFamily="18" charset="0"/>
            </a:endParaRPr>
          </a:p>
          <a:p>
            <a:pPr algn="just" fontAlgn="base"/>
            <a:endParaRPr lang="en-US" sz="2400" dirty="0">
              <a:solidFill>
                <a:srgbClr val="C00000"/>
              </a:solidFill>
              <a:latin typeface="Book Antiqua" panose="02040602050305030304" pitchFamily="18" charset="0"/>
            </a:endParaRPr>
          </a:p>
          <a:p>
            <a:pPr algn="just" fontAlgn="base"/>
            <a:endParaRPr lang="en-US" sz="2400" dirty="0">
              <a:latin typeface="Book Antiqua" panose="0204060205030503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680" y="5105400"/>
            <a:ext cx="3886200" cy="3124200"/>
          </a:xfrm>
          <a:prstGeom prst="rect">
            <a:avLst/>
          </a:prstGeom>
        </p:spPr>
      </p:pic>
    </p:spTree>
    <p:extLst>
      <p:ext uri="{BB962C8B-B14F-4D97-AF65-F5344CB8AC3E}">
        <p14:creationId xmlns:p14="http://schemas.microsoft.com/office/powerpoint/2010/main" val="33326710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381000"/>
            <a:ext cx="13106400" cy="7109639"/>
          </a:xfrm>
          <a:prstGeom prst="rect">
            <a:avLst/>
          </a:prstGeom>
        </p:spPr>
        <p:txBody>
          <a:bodyPr wrap="square">
            <a:spAutoFit/>
          </a:bodyPr>
          <a:lstStyle/>
          <a:p>
            <a:r>
              <a:rPr lang="en-US" sz="2400" dirty="0">
                <a:latin typeface="Book Antiqua" panose="02040602050305030304" pitchFamily="18" charset="0"/>
              </a:rPr>
              <a:t>There are two types of twisted pair cables:</a:t>
            </a:r>
          </a:p>
          <a:p>
            <a:pPr marL="342900" indent="-342900">
              <a:buFont typeface="Wingdings" panose="05000000000000000000" pitchFamily="2" charset="2"/>
              <a:buChar char="q"/>
            </a:pPr>
            <a:r>
              <a:rPr lang="en-US" sz="2400" dirty="0">
                <a:latin typeface="Book Antiqua" panose="02040602050305030304" pitchFamily="18" charset="0"/>
              </a:rPr>
              <a:t>Unshielded Twisted Pair (UTP) Cable</a:t>
            </a:r>
          </a:p>
          <a:p>
            <a:pPr marL="342900" indent="-342900">
              <a:buFont typeface="Wingdings" panose="05000000000000000000" pitchFamily="2" charset="2"/>
              <a:buChar char="q"/>
            </a:pPr>
            <a:r>
              <a:rPr lang="en-US" sz="2400" dirty="0">
                <a:latin typeface="Book Antiqua" panose="02040602050305030304" pitchFamily="18" charset="0"/>
              </a:rPr>
              <a:t>Shielded Twisted Pair (STP) Cable</a:t>
            </a:r>
          </a:p>
          <a:p>
            <a:pPr fontAlgn="base"/>
            <a:endParaRPr lang="en-US" sz="2400" b="1" dirty="0">
              <a:solidFill>
                <a:schemeClr val="accent6">
                  <a:lumMod val="75000"/>
                </a:schemeClr>
              </a:solidFill>
              <a:latin typeface="Book Antiqua" panose="02040602050305030304" pitchFamily="18" charset="0"/>
            </a:endParaRPr>
          </a:p>
          <a:p>
            <a:pPr fontAlgn="base"/>
            <a:endParaRPr lang="en-US" sz="2400" b="1" dirty="0">
              <a:solidFill>
                <a:schemeClr val="accent6">
                  <a:lumMod val="75000"/>
                </a:schemeClr>
              </a:solidFill>
              <a:latin typeface="Book Antiqua" panose="02040602050305030304" pitchFamily="18" charset="0"/>
            </a:endParaRPr>
          </a:p>
          <a:p>
            <a:pPr fontAlgn="base"/>
            <a:endParaRPr lang="en-US" sz="2400" b="1" dirty="0">
              <a:solidFill>
                <a:schemeClr val="accent6">
                  <a:lumMod val="75000"/>
                </a:schemeClr>
              </a:solidFill>
              <a:latin typeface="Book Antiqua" panose="02040602050305030304" pitchFamily="18" charset="0"/>
            </a:endParaRPr>
          </a:p>
          <a:p>
            <a:pPr fontAlgn="base"/>
            <a:r>
              <a:rPr lang="en-US" sz="2400" b="1" dirty="0">
                <a:solidFill>
                  <a:schemeClr val="accent6">
                    <a:lumMod val="75000"/>
                  </a:schemeClr>
                </a:solidFill>
                <a:latin typeface="Book Antiqua" panose="02040602050305030304" pitchFamily="18" charset="0"/>
              </a:rPr>
              <a:t>UTP (Unshielded Twisted Pair):</a:t>
            </a:r>
          </a:p>
          <a:p>
            <a:pPr marL="342900" indent="-342900" fontAlgn="base">
              <a:buFont typeface="Arial" panose="020B0604020202020204" pitchFamily="34" charset="0"/>
              <a:buChar char="•"/>
            </a:pPr>
            <a:r>
              <a:rPr lang="en-US" sz="2400" dirty="0">
                <a:latin typeface="Book Antiqua" panose="02040602050305030304" pitchFamily="18" charset="0"/>
              </a:rPr>
              <a:t>This UTP cable has the capacity to block interference. </a:t>
            </a:r>
          </a:p>
          <a:p>
            <a:pPr marL="342900" indent="-342900" fontAlgn="base">
              <a:buFont typeface="Arial" panose="020B0604020202020204" pitchFamily="34" charset="0"/>
              <a:buChar char="•"/>
            </a:pPr>
            <a:r>
              <a:rPr lang="en-US" sz="2400" dirty="0">
                <a:latin typeface="Book Antiqua" panose="02040602050305030304" pitchFamily="18" charset="0"/>
              </a:rPr>
              <a:t>It doesn’t depend on a physical guard and used in telephonic applications.</a:t>
            </a:r>
          </a:p>
          <a:p>
            <a:pPr fontAlgn="base"/>
            <a:endParaRPr lang="en-US" sz="2400" dirty="0">
              <a:latin typeface="Book Antiqua" panose="02040602050305030304" pitchFamily="18" charset="0"/>
            </a:endParaRPr>
          </a:p>
          <a:p>
            <a:pPr marL="995912" lvl="1" indent="-342900" fontAlgn="base">
              <a:buFont typeface="Arial" panose="020B0604020202020204" pitchFamily="34" charset="0"/>
              <a:buChar char="•"/>
            </a:pPr>
            <a:r>
              <a:rPr lang="en-US" sz="2400" b="1" dirty="0">
                <a:solidFill>
                  <a:schemeClr val="accent6">
                    <a:lumMod val="75000"/>
                  </a:schemeClr>
                </a:solidFill>
                <a:latin typeface="Book Antiqua" panose="02040602050305030304" pitchFamily="18" charset="0"/>
              </a:rPr>
              <a:t>Advantage:</a:t>
            </a:r>
          </a:p>
          <a:p>
            <a:pPr marL="995912" lvl="1" indent="-342900" fontAlgn="base">
              <a:buFont typeface="Wingdings" panose="05000000000000000000" pitchFamily="2" charset="2"/>
              <a:buChar char="q"/>
            </a:pPr>
            <a:r>
              <a:rPr lang="en-US" sz="2400" dirty="0">
                <a:latin typeface="Book Antiqua" panose="02040602050305030304" pitchFamily="18" charset="0"/>
              </a:rPr>
              <a:t>Low cost</a:t>
            </a:r>
          </a:p>
          <a:p>
            <a:pPr marL="995912" lvl="1" indent="-342900" fontAlgn="base">
              <a:buFont typeface="Wingdings" panose="05000000000000000000" pitchFamily="2" charset="2"/>
              <a:buChar char="q"/>
            </a:pPr>
            <a:r>
              <a:rPr lang="en-US" sz="2400" dirty="0">
                <a:latin typeface="Book Antiqua" panose="02040602050305030304" pitchFamily="18" charset="0"/>
              </a:rPr>
              <a:t>Very simple to install</a:t>
            </a:r>
          </a:p>
          <a:p>
            <a:pPr marL="995912" lvl="1" indent="-342900" fontAlgn="base">
              <a:buFont typeface="Wingdings" panose="05000000000000000000" pitchFamily="2" charset="2"/>
              <a:buChar char="q"/>
            </a:pPr>
            <a:r>
              <a:rPr lang="en-US" sz="2400" dirty="0">
                <a:latin typeface="Book Antiqua" panose="02040602050305030304" pitchFamily="18" charset="0"/>
              </a:rPr>
              <a:t>High </a:t>
            </a:r>
            <a:r>
              <a:rPr lang="en-US" sz="2400" i="1" dirty="0">
                <a:latin typeface="Book Antiqua" panose="02040602050305030304" pitchFamily="18" charset="0"/>
              </a:rPr>
              <a:t>speed</a:t>
            </a:r>
            <a:r>
              <a:rPr lang="en-US" sz="2400" dirty="0">
                <a:latin typeface="Book Antiqua" panose="02040602050305030304" pitchFamily="18" charset="0"/>
              </a:rPr>
              <a:t>. </a:t>
            </a:r>
          </a:p>
          <a:p>
            <a:pPr marL="995912" lvl="1" indent="-342900" fontAlgn="base">
              <a:buFont typeface="Wingdings" panose="05000000000000000000" pitchFamily="2" charset="2"/>
              <a:buChar char="q"/>
            </a:pPr>
            <a:endParaRPr lang="en-US" sz="2400" dirty="0">
              <a:latin typeface="Book Antiqua" panose="02040602050305030304" pitchFamily="18" charset="0"/>
            </a:endParaRPr>
          </a:p>
          <a:p>
            <a:pPr marL="995912" lvl="1" indent="-342900" fontAlgn="base">
              <a:buFont typeface="Arial" panose="020B0604020202020204" pitchFamily="34" charset="0"/>
              <a:buChar char="•"/>
            </a:pPr>
            <a:r>
              <a:rPr lang="en-US" sz="2400" b="1" dirty="0">
                <a:solidFill>
                  <a:schemeClr val="accent6">
                    <a:lumMod val="75000"/>
                  </a:schemeClr>
                </a:solidFill>
                <a:latin typeface="Book Antiqua" panose="02040602050305030304" pitchFamily="18" charset="0"/>
              </a:rPr>
              <a:t>Disadvantages: </a:t>
            </a:r>
          </a:p>
          <a:p>
            <a:pPr marL="995912" lvl="1" indent="-342900" fontAlgn="base">
              <a:buFont typeface="Wingdings" panose="05000000000000000000" pitchFamily="2" charset="2"/>
              <a:buChar char="q"/>
            </a:pPr>
            <a:r>
              <a:rPr lang="en-US" sz="2400" dirty="0">
                <a:latin typeface="Book Antiqua" panose="02040602050305030304" pitchFamily="18" charset="0"/>
              </a:rPr>
              <a:t>Liable to exterior interference</a:t>
            </a:r>
          </a:p>
          <a:p>
            <a:pPr marL="995912" lvl="1" indent="-342900" fontAlgn="base">
              <a:buFont typeface="Wingdings" panose="05000000000000000000" pitchFamily="2" charset="2"/>
              <a:buChar char="q"/>
            </a:pPr>
            <a:r>
              <a:rPr lang="en-US" sz="2400" dirty="0">
                <a:latin typeface="Book Antiqua" panose="02040602050305030304" pitchFamily="18" charset="0"/>
              </a:rPr>
              <a:t>Transmits in fewer distances</a:t>
            </a:r>
          </a:p>
          <a:p>
            <a:pPr marL="995912" lvl="1" indent="-342900" fontAlgn="base">
              <a:buFont typeface="Wingdings" panose="05000000000000000000" pitchFamily="2" charset="2"/>
              <a:buChar char="q"/>
            </a:pPr>
            <a:r>
              <a:rPr lang="en-US" sz="2400" dirty="0">
                <a:latin typeface="Book Antiqua" panose="02040602050305030304" pitchFamily="18" charset="0"/>
              </a:rPr>
              <a:t>Less capacity.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381000"/>
            <a:ext cx="6553200" cy="2514600"/>
          </a:xfrm>
          <a:prstGeom prst="rect">
            <a:avLst/>
          </a:prstGeom>
        </p:spPr>
      </p:pic>
    </p:spTree>
    <p:extLst>
      <p:ext uri="{BB962C8B-B14F-4D97-AF65-F5344CB8AC3E}">
        <p14:creationId xmlns:p14="http://schemas.microsoft.com/office/powerpoint/2010/main" val="236128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443866"/>
            <a:ext cx="4495800" cy="584775"/>
          </a:xfrm>
          <a:prstGeom prst="rect">
            <a:avLst/>
          </a:prstGeom>
          <a:noFill/>
        </p:spPr>
        <p:txBody>
          <a:bodyPr wrap="square" rtlCol="0">
            <a:spAutoFit/>
          </a:bodyPr>
          <a:lstStyle/>
          <a:p>
            <a:r>
              <a:rPr lang="en-IN" sz="3200" b="1" u="sng" dirty="0">
                <a:solidFill>
                  <a:srgbClr val="0070C0"/>
                </a:solidFill>
                <a:latin typeface="Book Antiqua" panose="02040602050305030304" pitchFamily="18" charset="0"/>
              </a:rPr>
              <a:t>INTRODUCTION:</a:t>
            </a:r>
          </a:p>
        </p:txBody>
      </p:sp>
      <p:sp>
        <p:nvSpPr>
          <p:cNvPr id="3" name="TextBox 2"/>
          <p:cNvSpPr txBox="1"/>
          <p:nvPr/>
        </p:nvSpPr>
        <p:spPr>
          <a:xfrm>
            <a:off x="990600" y="1360200"/>
            <a:ext cx="13030200" cy="5509200"/>
          </a:xfrm>
          <a:prstGeom prst="rect">
            <a:avLst/>
          </a:prstGeom>
          <a:noFill/>
        </p:spPr>
        <p:txBody>
          <a:bodyPr wrap="square" rtlCol="0">
            <a:spAutoFit/>
          </a:bodyPr>
          <a:lstStyle/>
          <a:p>
            <a:r>
              <a:rPr lang="en-US" sz="2800" b="1"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Data Communication: </a:t>
            </a:r>
          </a:p>
          <a:p>
            <a:endParaRPr lang="en-US" sz="2800" dirty="0">
              <a:latin typeface="Roboto Medium" panose="02000000000000000000" pitchFamily="2" charset="0"/>
              <a:ea typeface="Roboto Medium" panose="02000000000000000000" pitchFamily="2" charset="0"/>
              <a:cs typeface="Roboto Medium" panose="02000000000000000000" pitchFamily="2" charset="0"/>
            </a:endParaRPr>
          </a:p>
          <a:p>
            <a:pPr marL="457200" indent="-457200">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Communication -sharing information. </a:t>
            </a:r>
          </a:p>
          <a:p>
            <a:pPr marL="457200" indent="-457200">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Local-face to face</a:t>
            </a:r>
          </a:p>
          <a:p>
            <a:pPr marL="457200" indent="-457200">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Remote-over distance. </a:t>
            </a:r>
          </a:p>
          <a:p>
            <a:pPr marL="457200" indent="-457200">
              <a:buFont typeface="Wingdings" panose="05000000000000000000" pitchFamily="2" charset="2"/>
              <a:buChar char="Ø"/>
            </a:pPr>
            <a:endParaRPr lang="en-US" sz="2800" dirty="0">
              <a:latin typeface="Roboto Medium" panose="02000000000000000000" pitchFamily="2" charset="0"/>
              <a:ea typeface="Roboto Medium" panose="02000000000000000000" pitchFamily="2" charset="0"/>
              <a:cs typeface="Roboto Medium" panose="02000000000000000000" pitchFamily="2" charset="0"/>
            </a:endParaRPr>
          </a:p>
          <a:p>
            <a:r>
              <a:rPr lang="en-US" sz="2800" b="1"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Components of Data Communication: </a:t>
            </a:r>
          </a:p>
          <a:p>
            <a:endParaRPr lang="en-US" dirty="0">
              <a:latin typeface="Roboto Medium" panose="02000000000000000000" pitchFamily="2" charset="0"/>
              <a:ea typeface="Roboto Medium" panose="02000000000000000000" pitchFamily="2" charset="0"/>
              <a:cs typeface="Roboto Medium" panose="02000000000000000000" pitchFamily="2" charset="0"/>
            </a:endParaRPr>
          </a:p>
          <a:p>
            <a:endParaRPr lang="en-US" dirty="0">
              <a:latin typeface="Roboto Medium" panose="02000000000000000000" pitchFamily="2" charset="0"/>
              <a:ea typeface="Roboto Medium" panose="02000000000000000000" pitchFamily="2" charset="0"/>
              <a:cs typeface="Roboto Medium" panose="02000000000000000000" pitchFamily="2" charset="0"/>
            </a:endParaRPr>
          </a:p>
          <a:p>
            <a:endParaRPr lang="en-US" dirty="0">
              <a:latin typeface="Roboto Medium" panose="02000000000000000000" pitchFamily="2" charset="0"/>
              <a:ea typeface="Roboto Medium" panose="02000000000000000000" pitchFamily="2" charset="0"/>
              <a:cs typeface="Roboto Medium" panose="02000000000000000000" pitchFamily="2" charset="0"/>
            </a:endParaRPr>
          </a:p>
          <a:p>
            <a:endParaRPr lang="en-US" dirty="0">
              <a:latin typeface="Roboto Medium" panose="02000000000000000000" pitchFamily="2" charset="0"/>
              <a:ea typeface="Roboto Medium" panose="02000000000000000000" pitchFamily="2" charset="0"/>
              <a:cs typeface="Roboto Medium" panose="02000000000000000000" pitchFamily="2" charset="0"/>
            </a:endParaRPr>
          </a:p>
          <a:p>
            <a:endParaRPr lang="en-US" dirty="0">
              <a:latin typeface="Roboto Medium" panose="02000000000000000000" pitchFamily="2" charset="0"/>
              <a:ea typeface="Roboto Medium" panose="02000000000000000000" pitchFamily="2" charset="0"/>
              <a:cs typeface="Roboto Medium" panose="02000000000000000000" pitchFamily="2" charset="0"/>
            </a:endParaRPr>
          </a:p>
          <a:p>
            <a:endParaRPr lang="en-IN" dirty="0">
              <a:latin typeface="Roboto Medium" panose="02000000000000000000" pitchFamily="2" charset="0"/>
              <a:ea typeface="Roboto Medium" panose="02000000000000000000" pitchFamily="2" charset="0"/>
              <a:cs typeface="Roboto Medium" panose="02000000000000000000" pitchFamily="2"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800600"/>
            <a:ext cx="13106400" cy="2756313"/>
          </a:xfrm>
          <a:prstGeom prst="rect">
            <a:avLst/>
          </a:prstGeom>
        </p:spPr>
      </p:pic>
    </p:spTree>
    <p:extLst>
      <p:ext uri="{BB962C8B-B14F-4D97-AF65-F5344CB8AC3E}">
        <p14:creationId xmlns:p14="http://schemas.microsoft.com/office/powerpoint/2010/main" val="190858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97280" y="1371600"/>
            <a:ext cx="13563600" cy="6124754"/>
          </a:xfrm>
          <a:prstGeom prst="rect">
            <a:avLst/>
          </a:prstGeom>
        </p:spPr>
        <p:txBody>
          <a:bodyPr wrap="square">
            <a:spAutoFit/>
          </a:bodyPr>
          <a:lstStyle/>
          <a:p>
            <a:pPr fontAlgn="base"/>
            <a:r>
              <a:rPr lang="en-US" sz="2800" b="1" dirty="0">
                <a:solidFill>
                  <a:srgbClr val="FF0000"/>
                </a:solidFill>
                <a:latin typeface="Book Antiqua" panose="02040602050305030304" pitchFamily="18" charset="0"/>
              </a:rPr>
              <a:t>Shielded Twisted Pair (STP):</a:t>
            </a:r>
            <a:endParaRPr lang="en-US" sz="2800" dirty="0">
              <a:solidFill>
                <a:srgbClr val="FF0000"/>
              </a:solidFill>
              <a:latin typeface="Book Antiqua" panose="02040602050305030304" pitchFamily="18" charset="0"/>
            </a:endParaRPr>
          </a:p>
          <a:p>
            <a:pPr marL="457200" indent="-457200" fontAlgn="base">
              <a:buFont typeface="Wingdings" panose="05000000000000000000" pitchFamily="2" charset="2"/>
              <a:buChar char="Ø"/>
            </a:pPr>
            <a:r>
              <a:rPr lang="en-US" sz="2800" dirty="0">
                <a:latin typeface="Book Antiqua" panose="02040602050305030304" pitchFamily="18" charset="0"/>
              </a:rPr>
              <a:t>This type of cable consists of a special jacket to block external interference. </a:t>
            </a:r>
          </a:p>
          <a:p>
            <a:pPr marL="457200" indent="-457200" fontAlgn="base">
              <a:buFont typeface="Wingdings" panose="05000000000000000000" pitchFamily="2" charset="2"/>
              <a:buChar char="Ø"/>
            </a:pPr>
            <a:r>
              <a:rPr lang="en-US" sz="2800" dirty="0">
                <a:latin typeface="Book Antiqua" panose="02040602050305030304" pitchFamily="18" charset="0"/>
              </a:rPr>
              <a:t>It is used in fast-data-rate Ethernet and in voice and data channels of telephone lines.</a:t>
            </a:r>
          </a:p>
          <a:p>
            <a:pPr marL="342900" indent="-342900" fontAlgn="base">
              <a:buFont typeface="Arial" panose="020B0604020202020204" pitchFamily="34" charset="0"/>
              <a:buChar char="•"/>
            </a:pPr>
            <a:endParaRPr lang="en-US" sz="2800" dirty="0">
              <a:latin typeface="Book Antiqua" panose="02040602050305030304" pitchFamily="18" charset="0"/>
            </a:endParaRPr>
          </a:p>
          <a:p>
            <a:pPr marL="457200" indent="-457200" fontAlgn="base">
              <a:buFont typeface="Wingdings" panose="05000000000000000000" pitchFamily="2" charset="2"/>
              <a:buChar char="Ø"/>
            </a:pPr>
            <a:r>
              <a:rPr lang="en-US" sz="2800" b="1" dirty="0">
                <a:latin typeface="Book Antiqua" panose="02040602050305030304" pitchFamily="18" charset="0"/>
              </a:rPr>
              <a:t>Advantages:</a:t>
            </a:r>
          </a:p>
          <a:p>
            <a:pPr marL="342900" indent="-342900" fontAlgn="base">
              <a:buFont typeface="Wingdings" panose="05000000000000000000" pitchFamily="2" charset="2"/>
              <a:buChar char="q"/>
            </a:pPr>
            <a:r>
              <a:rPr lang="en-US" sz="2800" dirty="0">
                <a:latin typeface="Book Antiqua" panose="02040602050305030304" pitchFamily="18" charset="0"/>
              </a:rPr>
              <a:t>Better performance at a higher data rate in comparison to UTP</a:t>
            </a:r>
          </a:p>
          <a:p>
            <a:pPr marL="342900" indent="-342900" fontAlgn="base">
              <a:buFont typeface="Wingdings" panose="05000000000000000000" pitchFamily="2" charset="2"/>
              <a:buChar char="q"/>
            </a:pPr>
            <a:r>
              <a:rPr lang="en-US" sz="2800" dirty="0">
                <a:latin typeface="Book Antiqua" panose="02040602050305030304" pitchFamily="18" charset="0"/>
              </a:rPr>
              <a:t>Eliminates crosstalk</a:t>
            </a:r>
          </a:p>
          <a:p>
            <a:pPr marL="342900" indent="-342900" fontAlgn="base">
              <a:buFont typeface="Wingdings" panose="05000000000000000000" pitchFamily="2" charset="2"/>
              <a:buChar char="q"/>
            </a:pPr>
            <a:r>
              <a:rPr lang="en-US" sz="2800" dirty="0" err="1">
                <a:latin typeface="Book Antiqua" panose="02040602050305030304" pitchFamily="18" charset="0"/>
              </a:rPr>
              <a:t>Comparitively</a:t>
            </a:r>
            <a:r>
              <a:rPr lang="en-US" sz="2800" dirty="0">
                <a:latin typeface="Book Antiqua" panose="02040602050305030304" pitchFamily="18" charset="0"/>
              </a:rPr>
              <a:t> faster</a:t>
            </a:r>
          </a:p>
          <a:p>
            <a:pPr marL="342900" indent="-342900" fontAlgn="base">
              <a:buFont typeface="Arial" panose="020B0604020202020204" pitchFamily="34" charset="0"/>
              <a:buChar char="•"/>
            </a:pPr>
            <a:endParaRPr lang="en-US" sz="2800" dirty="0">
              <a:latin typeface="Book Antiqua" panose="02040602050305030304" pitchFamily="18" charset="0"/>
            </a:endParaRPr>
          </a:p>
          <a:p>
            <a:pPr marL="457200" indent="-457200" fontAlgn="base">
              <a:buFont typeface="Wingdings" panose="05000000000000000000" pitchFamily="2" charset="2"/>
              <a:buChar char="Ø"/>
            </a:pPr>
            <a:r>
              <a:rPr lang="en-US" sz="2800" b="1" dirty="0">
                <a:latin typeface="Book Antiqua" panose="02040602050305030304" pitchFamily="18" charset="0"/>
              </a:rPr>
              <a:t>Disadvantages:</a:t>
            </a:r>
          </a:p>
          <a:p>
            <a:pPr marL="342900" indent="-342900" fontAlgn="base">
              <a:buFont typeface="Wingdings" panose="05000000000000000000" pitchFamily="2" charset="2"/>
              <a:buChar char="q"/>
            </a:pPr>
            <a:r>
              <a:rPr lang="en-US" sz="2800" dirty="0">
                <a:latin typeface="Book Antiqua" panose="02040602050305030304" pitchFamily="18" charset="0"/>
              </a:rPr>
              <a:t>Comparatively difficult to install and manufacture</a:t>
            </a:r>
          </a:p>
          <a:p>
            <a:pPr marL="342900" indent="-342900" fontAlgn="base">
              <a:buFont typeface="Wingdings" panose="05000000000000000000" pitchFamily="2" charset="2"/>
              <a:buChar char="q"/>
            </a:pPr>
            <a:r>
              <a:rPr lang="en-US" sz="2800" dirty="0">
                <a:latin typeface="Book Antiqua" panose="02040602050305030304" pitchFamily="18" charset="0"/>
              </a:rPr>
              <a:t>More expensive</a:t>
            </a:r>
          </a:p>
          <a:p>
            <a:pPr marL="342900" indent="-342900" fontAlgn="base">
              <a:buFont typeface="Wingdings" panose="05000000000000000000" pitchFamily="2" charset="2"/>
              <a:buChar char="q"/>
            </a:pPr>
            <a:r>
              <a:rPr lang="en-US" sz="2800" dirty="0">
                <a:latin typeface="Book Antiqua" panose="02040602050305030304" pitchFamily="18" charset="0"/>
              </a:rPr>
              <a:t>Bulky</a:t>
            </a:r>
            <a:endParaRPr lang="en-US" sz="2800" b="0" i="0" dirty="0">
              <a:effectLst/>
              <a:latin typeface="Book Antiqua" panose="02040602050305030304" pitchFamily="18" charset="0"/>
            </a:endParaRPr>
          </a:p>
        </p:txBody>
      </p:sp>
    </p:spTree>
    <p:extLst>
      <p:ext uri="{BB962C8B-B14F-4D97-AF65-F5344CB8AC3E}">
        <p14:creationId xmlns:p14="http://schemas.microsoft.com/office/powerpoint/2010/main" val="576913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0580" y="1295400"/>
            <a:ext cx="13030200" cy="6124754"/>
          </a:xfrm>
          <a:prstGeom prst="rect">
            <a:avLst/>
          </a:prstGeom>
        </p:spPr>
        <p:txBody>
          <a:bodyPr wrap="square">
            <a:spAutoFit/>
          </a:bodyPr>
          <a:lstStyle/>
          <a:p>
            <a:pPr fontAlgn="base"/>
            <a:r>
              <a:rPr lang="en-US" sz="2800" b="1" dirty="0">
                <a:solidFill>
                  <a:schemeClr val="accent6">
                    <a:lumMod val="75000"/>
                  </a:schemeClr>
                </a:solidFill>
                <a:latin typeface="Book Antiqua" panose="02040602050305030304" pitchFamily="18" charset="0"/>
              </a:rPr>
              <a:t>2) Coaxial Cable:</a:t>
            </a:r>
            <a:endParaRPr lang="en-US" sz="2800" dirty="0">
              <a:solidFill>
                <a:schemeClr val="accent6">
                  <a:lumMod val="75000"/>
                </a:schemeClr>
              </a:solidFill>
              <a:latin typeface="Book Antiqua" panose="02040602050305030304" pitchFamily="18" charset="0"/>
            </a:endParaRPr>
          </a:p>
          <a:p>
            <a:pPr marL="457200" indent="-457200" fontAlgn="base">
              <a:buFont typeface="Wingdings" panose="05000000000000000000" pitchFamily="2" charset="2"/>
              <a:buChar char="Ø"/>
            </a:pPr>
            <a:r>
              <a:rPr lang="en-US" sz="2800" dirty="0">
                <a:latin typeface="Book Antiqua" panose="02040602050305030304" pitchFamily="18" charset="0"/>
              </a:rPr>
              <a:t>It has an outer plastic covering containing 2 parallel conductors each having a separate insulated protection cover. </a:t>
            </a:r>
          </a:p>
          <a:p>
            <a:pPr marL="457200" indent="-457200" fontAlgn="base">
              <a:buFont typeface="Wingdings" panose="05000000000000000000" pitchFamily="2" charset="2"/>
              <a:buChar char="Ø"/>
            </a:pPr>
            <a:r>
              <a:rPr lang="en-US" sz="2800" dirty="0">
                <a:latin typeface="Book Antiqua" panose="02040602050305030304" pitchFamily="18" charset="0"/>
              </a:rPr>
              <a:t>Cable TVs and analog television networks widely use Coaxial cables. </a:t>
            </a:r>
          </a:p>
          <a:p>
            <a:pPr fontAlgn="base"/>
            <a:endParaRPr lang="en-US" sz="2800" dirty="0">
              <a:latin typeface="Book Antiqua" panose="02040602050305030304" pitchFamily="18" charset="0"/>
            </a:endParaRPr>
          </a:p>
          <a:p>
            <a:pPr fontAlgn="base"/>
            <a:r>
              <a:rPr lang="en-US" sz="2800" b="1" dirty="0">
                <a:solidFill>
                  <a:schemeClr val="accent6">
                    <a:lumMod val="75000"/>
                  </a:schemeClr>
                </a:solidFill>
                <a:latin typeface="Book Antiqua" panose="02040602050305030304" pitchFamily="18" charset="0"/>
              </a:rPr>
              <a:t>Advantages:</a:t>
            </a:r>
          </a:p>
          <a:p>
            <a:pPr marL="342900" indent="-342900" fontAlgn="base">
              <a:buFont typeface="Wingdings" panose="05000000000000000000" pitchFamily="2" charset="2"/>
              <a:buChar char="q"/>
            </a:pPr>
            <a:r>
              <a:rPr lang="en-US" sz="2800" dirty="0">
                <a:latin typeface="Book Antiqua" panose="02040602050305030304" pitchFamily="18" charset="0"/>
              </a:rPr>
              <a:t>High Bandwidth</a:t>
            </a:r>
          </a:p>
          <a:p>
            <a:pPr marL="342900" indent="-342900" fontAlgn="base">
              <a:buFont typeface="Wingdings" panose="05000000000000000000" pitchFamily="2" charset="2"/>
              <a:buChar char="q"/>
            </a:pPr>
            <a:r>
              <a:rPr lang="en-US" sz="2800" dirty="0">
                <a:latin typeface="Book Antiqua" panose="02040602050305030304" pitchFamily="18" charset="0"/>
              </a:rPr>
              <a:t>Better noise Immunity</a:t>
            </a:r>
          </a:p>
          <a:p>
            <a:pPr marL="342900" indent="-342900" fontAlgn="base">
              <a:buFont typeface="Wingdings" panose="05000000000000000000" pitchFamily="2" charset="2"/>
              <a:buChar char="q"/>
            </a:pPr>
            <a:r>
              <a:rPr lang="en-US" sz="2800" dirty="0">
                <a:latin typeface="Book Antiqua" panose="02040602050305030304" pitchFamily="18" charset="0"/>
              </a:rPr>
              <a:t>Easy to install and expand</a:t>
            </a:r>
          </a:p>
          <a:p>
            <a:pPr marL="342900" indent="-342900" fontAlgn="base">
              <a:buFont typeface="Wingdings" panose="05000000000000000000" pitchFamily="2" charset="2"/>
              <a:buChar char="q"/>
            </a:pPr>
            <a:r>
              <a:rPr lang="en-US" sz="2800" dirty="0">
                <a:latin typeface="Book Antiqua" panose="02040602050305030304" pitchFamily="18" charset="0"/>
              </a:rPr>
              <a:t>Inexpensive</a:t>
            </a:r>
          </a:p>
          <a:p>
            <a:pPr fontAlgn="base"/>
            <a:endParaRPr lang="en-US" sz="2800" dirty="0">
              <a:latin typeface="Book Antiqua" panose="02040602050305030304" pitchFamily="18" charset="0"/>
            </a:endParaRPr>
          </a:p>
          <a:p>
            <a:pPr fontAlgn="base"/>
            <a:r>
              <a:rPr lang="en-US" sz="2800" b="1" dirty="0">
                <a:solidFill>
                  <a:schemeClr val="accent6">
                    <a:lumMod val="75000"/>
                  </a:schemeClr>
                </a:solidFill>
                <a:latin typeface="Book Antiqua" panose="02040602050305030304" pitchFamily="18" charset="0"/>
              </a:rPr>
              <a:t>Disadvantages:</a:t>
            </a:r>
          </a:p>
          <a:p>
            <a:pPr marL="342900" indent="-342900" fontAlgn="base">
              <a:buFont typeface="Wingdings" panose="05000000000000000000" pitchFamily="2" charset="2"/>
              <a:buChar char="q"/>
            </a:pPr>
            <a:r>
              <a:rPr lang="en-US" sz="2800" dirty="0">
                <a:latin typeface="Book Antiqua" panose="02040602050305030304" pitchFamily="18" charset="0"/>
              </a:rPr>
              <a:t>Single cable failure can disrupt the entire network</a:t>
            </a:r>
          </a:p>
          <a:p>
            <a:endParaRPr lang="en-IN" sz="2800" dirty="0"/>
          </a:p>
        </p:txBody>
      </p:sp>
      <p:sp>
        <p:nvSpPr>
          <p:cNvPr id="6" name="Rectangle 5"/>
          <p:cNvSpPr/>
          <p:nvPr/>
        </p:nvSpPr>
        <p:spPr>
          <a:xfrm>
            <a:off x="3688080" y="5361296"/>
            <a:ext cx="7315200" cy="492443"/>
          </a:xfrm>
          <a:prstGeom prst="rect">
            <a:avLst/>
          </a:prstGeom>
        </p:spPr>
        <p:txBody>
          <a:bodyPr>
            <a:spAutoFit/>
          </a:bodyPr>
          <a:lstStyle/>
          <a:p>
            <a:pPr fontAlgn="base"/>
            <a:endParaRPr lang="en-US" b="0" i="0" dirty="0">
              <a:effectLst/>
              <a:latin typeface="Roboto"/>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3200400"/>
            <a:ext cx="5715000" cy="3048000"/>
          </a:xfrm>
          <a:prstGeom prst="rect">
            <a:avLst/>
          </a:prstGeom>
        </p:spPr>
      </p:pic>
    </p:spTree>
    <p:extLst>
      <p:ext uri="{BB962C8B-B14F-4D97-AF65-F5344CB8AC3E}">
        <p14:creationId xmlns:p14="http://schemas.microsoft.com/office/powerpoint/2010/main" val="3175345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1600200"/>
            <a:ext cx="5638800" cy="4339650"/>
          </a:xfrm>
          <a:prstGeom prst="rect">
            <a:avLst/>
          </a:prstGeom>
        </p:spPr>
        <p:txBody>
          <a:bodyPr wrap="square">
            <a:spAutoFit/>
          </a:bodyPr>
          <a:lstStyle/>
          <a:p>
            <a:pPr algn="just" fontAlgn="base"/>
            <a:r>
              <a:rPr lang="en-US" sz="2400" b="1" dirty="0">
                <a:solidFill>
                  <a:schemeClr val="accent6">
                    <a:lumMod val="75000"/>
                  </a:schemeClr>
                </a:solidFill>
                <a:latin typeface="Book Antiqua" panose="02040602050305030304" pitchFamily="18" charset="0"/>
              </a:rPr>
              <a:t>3) </a:t>
            </a:r>
            <a:r>
              <a:rPr lang="en-US" sz="2800" b="1" dirty="0">
                <a:solidFill>
                  <a:schemeClr val="accent6">
                    <a:lumMod val="75000"/>
                  </a:schemeClr>
                </a:solidFill>
                <a:latin typeface="Book Antiqua" panose="02040602050305030304" pitchFamily="18" charset="0"/>
              </a:rPr>
              <a:t>Optical </a:t>
            </a:r>
            <a:r>
              <a:rPr lang="en-US" sz="2800" b="1" dirty="0" err="1">
                <a:solidFill>
                  <a:schemeClr val="accent6">
                    <a:lumMod val="75000"/>
                  </a:schemeClr>
                </a:solidFill>
                <a:latin typeface="Book Antiqua" panose="02040602050305030304" pitchFamily="18" charset="0"/>
              </a:rPr>
              <a:t>Fibre</a:t>
            </a:r>
            <a:r>
              <a:rPr lang="en-US" sz="2800" b="1" dirty="0">
                <a:solidFill>
                  <a:schemeClr val="accent6">
                    <a:lumMod val="75000"/>
                  </a:schemeClr>
                </a:solidFill>
                <a:latin typeface="Book Antiqua" panose="02040602050305030304" pitchFamily="18" charset="0"/>
              </a:rPr>
              <a:t> Cable:</a:t>
            </a:r>
            <a:endParaRPr lang="en-US" sz="2800" dirty="0">
              <a:solidFill>
                <a:schemeClr val="accent6">
                  <a:lumMod val="75000"/>
                </a:schemeClr>
              </a:solidFill>
              <a:latin typeface="Book Antiqua" panose="02040602050305030304" pitchFamily="18" charset="0"/>
            </a:endParaRPr>
          </a:p>
          <a:p>
            <a:pPr marL="342900" indent="-342900" algn="just" fontAlgn="base">
              <a:buFont typeface="Arial" panose="020B0604020202020204" pitchFamily="34" charset="0"/>
              <a:buChar char="•"/>
            </a:pPr>
            <a:r>
              <a:rPr lang="en-US" sz="2800" dirty="0">
                <a:latin typeface="Book Antiqua" panose="02040602050305030304" pitchFamily="18" charset="0"/>
              </a:rPr>
              <a:t>It uses the concept of reflection of light through a core made up of glass or plastic.</a:t>
            </a:r>
          </a:p>
          <a:p>
            <a:pPr marL="342900" indent="-342900" algn="just" fontAlgn="base">
              <a:buFont typeface="Arial" panose="020B0604020202020204" pitchFamily="34" charset="0"/>
              <a:buChar char="•"/>
            </a:pPr>
            <a:r>
              <a:rPr lang="en-US" sz="2800" dirty="0">
                <a:latin typeface="Book Antiqua" panose="02040602050305030304" pitchFamily="18" charset="0"/>
              </a:rPr>
              <a:t>The core is surrounded by a less dense glass or plastic covering called the cladding.</a:t>
            </a:r>
          </a:p>
          <a:p>
            <a:pPr marL="342900" indent="-342900" algn="just" fontAlgn="base">
              <a:buFont typeface="Arial" panose="020B0604020202020204" pitchFamily="34" charset="0"/>
              <a:buChar char="•"/>
            </a:pPr>
            <a:r>
              <a:rPr lang="en-US" sz="2800" dirty="0">
                <a:latin typeface="Book Antiqua" panose="02040602050305030304" pitchFamily="18" charset="0"/>
              </a:rPr>
              <a:t> It is used for transmission of large volumes of data.</a:t>
            </a:r>
          </a:p>
          <a:p>
            <a:pPr fontAlgn="base"/>
            <a:endParaRPr lang="en-US" sz="2400" dirty="0">
              <a:latin typeface="Book Antiqua" panose="02040602050305030304" pitchFamily="18" charset="0"/>
            </a:endParaRPr>
          </a:p>
        </p:txBody>
      </p:sp>
      <p:pic>
        <p:nvPicPr>
          <p:cNvPr id="7" name="Picture 6"/>
          <p:cNvPicPr>
            <a:picLocks noChangeAspect="1"/>
          </p:cNvPicPr>
          <p:nvPr/>
        </p:nvPicPr>
        <p:blipFill>
          <a:blip r:embed="rId2"/>
          <a:stretch>
            <a:fillRect/>
          </a:stretch>
        </p:blipFill>
        <p:spPr>
          <a:xfrm>
            <a:off x="7696200" y="1600200"/>
            <a:ext cx="6248400" cy="3139678"/>
          </a:xfrm>
          <a:prstGeom prst="rect">
            <a:avLst/>
          </a:prstGeom>
        </p:spPr>
      </p:pic>
    </p:spTree>
    <p:extLst>
      <p:ext uri="{BB962C8B-B14F-4D97-AF65-F5344CB8AC3E}">
        <p14:creationId xmlns:p14="http://schemas.microsoft.com/office/powerpoint/2010/main" val="25427875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1600200"/>
            <a:ext cx="7315200" cy="5262979"/>
          </a:xfrm>
          <a:prstGeom prst="rect">
            <a:avLst/>
          </a:prstGeom>
        </p:spPr>
        <p:txBody>
          <a:bodyPr>
            <a:spAutoFit/>
          </a:bodyPr>
          <a:lstStyle/>
          <a:p>
            <a:pPr fontAlgn="base"/>
            <a:r>
              <a:rPr lang="en-US" sz="2800" b="1" dirty="0">
                <a:solidFill>
                  <a:schemeClr val="accent6">
                    <a:lumMod val="75000"/>
                  </a:schemeClr>
                </a:solidFill>
                <a:latin typeface="Book Antiqua" panose="02040602050305030304" pitchFamily="18" charset="0"/>
              </a:rPr>
              <a:t>Advantages:</a:t>
            </a:r>
          </a:p>
          <a:p>
            <a:pPr marL="342900" indent="-342900" fontAlgn="base">
              <a:buFont typeface="Wingdings" panose="05000000000000000000" pitchFamily="2" charset="2"/>
              <a:buChar char="q"/>
            </a:pPr>
            <a:r>
              <a:rPr lang="en-US" sz="2800" dirty="0">
                <a:latin typeface="Book Antiqua" panose="02040602050305030304" pitchFamily="18" charset="0"/>
              </a:rPr>
              <a:t>Increased capacity and bandwidth</a:t>
            </a:r>
          </a:p>
          <a:p>
            <a:pPr marL="342900" indent="-342900" fontAlgn="base">
              <a:buFont typeface="Wingdings" panose="05000000000000000000" pitchFamily="2" charset="2"/>
              <a:buChar char="q"/>
            </a:pPr>
            <a:r>
              <a:rPr lang="en-US" sz="2800" dirty="0">
                <a:latin typeface="Book Antiqua" panose="02040602050305030304" pitchFamily="18" charset="0"/>
              </a:rPr>
              <a:t>Light weight</a:t>
            </a:r>
          </a:p>
          <a:p>
            <a:pPr marL="342900" indent="-342900" fontAlgn="base">
              <a:buFont typeface="Wingdings" panose="05000000000000000000" pitchFamily="2" charset="2"/>
              <a:buChar char="q"/>
            </a:pPr>
            <a:r>
              <a:rPr lang="en-US" sz="2800" dirty="0">
                <a:latin typeface="Book Antiqua" panose="02040602050305030304" pitchFamily="18" charset="0"/>
              </a:rPr>
              <a:t>Less signal attenuation</a:t>
            </a:r>
          </a:p>
          <a:p>
            <a:pPr marL="342900" indent="-342900" fontAlgn="base">
              <a:buFont typeface="Wingdings" panose="05000000000000000000" pitchFamily="2" charset="2"/>
              <a:buChar char="q"/>
            </a:pPr>
            <a:r>
              <a:rPr lang="en-US" sz="2800" dirty="0">
                <a:latin typeface="Book Antiqua" panose="02040602050305030304" pitchFamily="18" charset="0"/>
              </a:rPr>
              <a:t>Immunity to electromagnetic interference</a:t>
            </a:r>
          </a:p>
          <a:p>
            <a:pPr marL="342900" indent="-342900" fontAlgn="base">
              <a:buFont typeface="Wingdings" panose="05000000000000000000" pitchFamily="2" charset="2"/>
              <a:buChar char="q"/>
            </a:pPr>
            <a:r>
              <a:rPr lang="en-US" sz="2800" dirty="0">
                <a:latin typeface="Book Antiqua" panose="02040602050305030304" pitchFamily="18" charset="0"/>
              </a:rPr>
              <a:t>Resistance to corrosive materials</a:t>
            </a:r>
          </a:p>
          <a:p>
            <a:pPr marL="342900" indent="-342900" fontAlgn="base">
              <a:buFont typeface="Wingdings" panose="05000000000000000000" pitchFamily="2" charset="2"/>
              <a:buChar char="q"/>
            </a:pPr>
            <a:endParaRPr lang="en-US" sz="2800" dirty="0">
              <a:latin typeface="Book Antiqua" panose="02040602050305030304" pitchFamily="18" charset="0"/>
            </a:endParaRPr>
          </a:p>
          <a:p>
            <a:pPr fontAlgn="base"/>
            <a:r>
              <a:rPr lang="en-US" sz="2800" b="1" dirty="0">
                <a:solidFill>
                  <a:schemeClr val="accent6">
                    <a:lumMod val="75000"/>
                  </a:schemeClr>
                </a:solidFill>
                <a:latin typeface="Book Antiqua" panose="02040602050305030304" pitchFamily="18" charset="0"/>
              </a:rPr>
              <a:t>Disadvantages:</a:t>
            </a:r>
          </a:p>
          <a:p>
            <a:pPr marL="342900" indent="-342900" fontAlgn="base">
              <a:buFont typeface="Wingdings" panose="05000000000000000000" pitchFamily="2" charset="2"/>
              <a:buChar char="q"/>
            </a:pPr>
            <a:r>
              <a:rPr lang="en-US" sz="2800" dirty="0">
                <a:latin typeface="Book Antiqua" panose="02040602050305030304" pitchFamily="18" charset="0"/>
              </a:rPr>
              <a:t>Difficult to install and maintain</a:t>
            </a:r>
          </a:p>
          <a:p>
            <a:pPr marL="342900" indent="-342900" fontAlgn="base">
              <a:buFont typeface="Wingdings" panose="05000000000000000000" pitchFamily="2" charset="2"/>
              <a:buChar char="q"/>
            </a:pPr>
            <a:r>
              <a:rPr lang="en-US" sz="2800" dirty="0">
                <a:latin typeface="Book Antiqua" panose="02040602050305030304" pitchFamily="18" charset="0"/>
              </a:rPr>
              <a:t>High cost</a:t>
            </a:r>
          </a:p>
          <a:p>
            <a:pPr marL="342900" indent="-342900" fontAlgn="base">
              <a:buFont typeface="Wingdings" panose="05000000000000000000" pitchFamily="2" charset="2"/>
              <a:buChar char="q"/>
            </a:pPr>
            <a:r>
              <a:rPr lang="en-US" sz="2800" dirty="0">
                <a:latin typeface="Book Antiqua" panose="02040602050305030304" pitchFamily="18" charset="0"/>
              </a:rPr>
              <a:t>unidirectional, </a:t>
            </a:r>
            <a:r>
              <a:rPr lang="en-US" sz="2800" dirty="0" err="1">
                <a:latin typeface="Book Antiqua" panose="02040602050305030304" pitchFamily="18" charset="0"/>
              </a:rPr>
              <a:t>ie</a:t>
            </a:r>
            <a:r>
              <a:rPr lang="en-US" sz="2800" dirty="0">
                <a:latin typeface="Book Antiqua" panose="02040602050305030304" pitchFamily="18" charset="0"/>
              </a:rPr>
              <a:t>, will need another </a:t>
            </a:r>
            <a:r>
              <a:rPr lang="en-US" sz="2800" dirty="0" err="1">
                <a:latin typeface="Book Antiqua" panose="02040602050305030304" pitchFamily="18" charset="0"/>
              </a:rPr>
              <a:t>fibre</a:t>
            </a:r>
            <a:r>
              <a:rPr lang="en-US" sz="2800" dirty="0">
                <a:latin typeface="Book Antiqua" panose="02040602050305030304" pitchFamily="18" charset="0"/>
              </a:rPr>
              <a:t>, if we need bidirectional communication</a:t>
            </a:r>
          </a:p>
        </p:txBody>
      </p:sp>
    </p:spTree>
    <p:extLst>
      <p:ext uri="{BB962C8B-B14F-4D97-AF65-F5344CB8AC3E}">
        <p14:creationId xmlns:p14="http://schemas.microsoft.com/office/powerpoint/2010/main" val="24811659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10:</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7417415"/>
          </a:xfrm>
          <a:prstGeom prst="rect">
            <a:avLst/>
          </a:prstGeom>
        </p:spPr>
        <p:txBody>
          <a:bodyPr wrap="square">
            <a:spAutoFit/>
          </a:bodyPr>
          <a:lstStyle/>
          <a:p>
            <a:r>
              <a:rPr lang="en-US" sz="2800" dirty="0">
                <a:solidFill>
                  <a:srgbClr val="333333"/>
                </a:solidFill>
                <a:latin typeface="Book Antiqua" panose="02040602050305030304" pitchFamily="18" charset="0"/>
              </a:rPr>
              <a:t>1)</a:t>
            </a:r>
            <a:r>
              <a:rPr lang="en-US" sz="2800" dirty="0">
                <a:latin typeface="Book Antiqua" panose="02040602050305030304" pitchFamily="18" charset="0"/>
              </a:rPr>
              <a:t> Which transmission media provides the highest transmission speed in a network?</a:t>
            </a:r>
            <a:br>
              <a:rPr lang="en-US" sz="2800" dirty="0">
                <a:latin typeface="Book Antiqua" panose="02040602050305030304" pitchFamily="18" charset="0"/>
              </a:rPr>
            </a:br>
            <a:r>
              <a:rPr lang="en-US" sz="2800" dirty="0">
                <a:latin typeface="Book Antiqua" panose="02040602050305030304" pitchFamily="18" charset="0"/>
              </a:rPr>
              <a:t>A) coaxial cable</a:t>
            </a:r>
            <a:br>
              <a:rPr lang="en-US" sz="2800" dirty="0">
                <a:latin typeface="Book Antiqua" panose="02040602050305030304" pitchFamily="18" charset="0"/>
              </a:rPr>
            </a:br>
            <a:r>
              <a:rPr lang="en-US" sz="2800" dirty="0">
                <a:latin typeface="Book Antiqua" panose="02040602050305030304" pitchFamily="18" charset="0"/>
              </a:rPr>
              <a:t>B) twisted pair cable</a:t>
            </a:r>
            <a:br>
              <a:rPr lang="en-US" sz="2800" dirty="0">
                <a:latin typeface="Book Antiqua" panose="02040602050305030304" pitchFamily="18" charset="0"/>
              </a:rPr>
            </a:br>
            <a:r>
              <a:rPr lang="en-US" sz="2800" dirty="0">
                <a:latin typeface="Book Antiqua" panose="02040602050305030304" pitchFamily="18" charset="0"/>
              </a:rPr>
              <a:t>C) optical fiber</a:t>
            </a:r>
            <a:br>
              <a:rPr lang="en-US" sz="2800" dirty="0">
                <a:latin typeface="Book Antiqua" panose="02040602050305030304" pitchFamily="18" charset="0"/>
              </a:rPr>
            </a:br>
            <a:r>
              <a:rPr lang="en-US" sz="2800" dirty="0">
                <a:latin typeface="Book Antiqua" panose="02040602050305030304" pitchFamily="18" charset="0"/>
              </a:rPr>
              <a:t>D) electrical cable</a:t>
            </a:r>
            <a:br>
              <a:rPr lang="en-US" sz="2800" dirty="0">
                <a:latin typeface="Book Antiqua" panose="02040602050305030304" pitchFamily="18" charset="0"/>
              </a:rPr>
            </a:br>
            <a:r>
              <a:rPr lang="en-US" sz="2800" dirty="0">
                <a:latin typeface="Book Antiqua" panose="02040602050305030304" pitchFamily="18" charset="0"/>
              </a:rPr>
              <a:t>Answer: C</a:t>
            </a:r>
          </a:p>
          <a:p>
            <a:endParaRPr lang="en-US" sz="2800" dirty="0">
              <a:latin typeface="Book Antiqua" panose="02040602050305030304" pitchFamily="18" charset="0"/>
            </a:endParaRPr>
          </a:p>
          <a:p>
            <a:r>
              <a:rPr lang="en-US" sz="2800" dirty="0">
                <a:latin typeface="Book Antiqua" panose="02040602050305030304" pitchFamily="18" charset="0"/>
              </a:rPr>
              <a:t>2) Bits can be sent over guided and unguided media as analog signal by ___________</a:t>
            </a:r>
            <a:br>
              <a:rPr lang="en-US" sz="2800" dirty="0">
                <a:latin typeface="Book Antiqua" panose="02040602050305030304" pitchFamily="18" charset="0"/>
              </a:rPr>
            </a:br>
            <a:r>
              <a:rPr lang="en-US" sz="2800" dirty="0">
                <a:latin typeface="Book Antiqua" panose="02040602050305030304" pitchFamily="18" charset="0"/>
              </a:rPr>
              <a:t>A) digital modulation</a:t>
            </a:r>
            <a:br>
              <a:rPr lang="en-US" sz="2800" dirty="0">
                <a:latin typeface="Book Antiqua" panose="02040602050305030304" pitchFamily="18" charset="0"/>
              </a:rPr>
            </a:br>
            <a:r>
              <a:rPr lang="en-US" sz="2800" dirty="0">
                <a:latin typeface="Book Antiqua" panose="02040602050305030304" pitchFamily="18" charset="0"/>
              </a:rPr>
              <a:t>B) amplitude modulation</a:t>
            </a:r>
            <a:br>
              <a:rPr lang="en-US" sz="2800" dirty="0">
                <a:latin typeface="Book Antiqua" panose="02040602050305030304" pitchFamily="18" charset="0"/>
              </a:rPr>
            </a:br>
            <a:r>
              <a:rPr lang="en-US" sz="2800" dirty="0">
                <a:latin typeface="Book Antiqua" panose="02040602050305030304" pitchFamily="18" charset="0"/>
              </a:rPr>
              <a:t>C) frequency modulation</a:t>
            </a:r>
            <a:br>
              <a:rPr lang="en-US" sz="2800" dirty="0">
                <a:latin typeface="Book Antiqua" panose="02040602050305030304" pitchFamily="18" charset="0"/>
              </a:rPr>
            </a:br>
            <a:r>
              <a:rPr lang="en-US" sz="2800" dirty="0">
                <a:latin typeface="Book Antiqua" panose="02040602050305030304" pitchFamily="18" charset="0"/>
              </a:rPr>
              <a:t>D) phase modulation</a:t>
            </a:r>
            <a:br>
              <a:rPr lang="en-US" sz="2800" dirty="0">
                <a:latin typeface="Book Antiqua" panose="02040602050305030304" pitchFamily="18" charset="0"/>
              </a:rPr>
            </a:br>
            <a:r>
              <a:rPr lang="en-US" sz="2800" dirty="0">
                <a:latin typeface="Book Antiqua" panose="02040602050305030304" pitchFamily="18" charset="0"/>
              </a:rPr>
              <a:t>Answer: A</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19916517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64" y="474943"/>
            <a:ext cx="6310531" cy="1005842"/>
          </a:xfrm>
        </p:spPr>
        <p:txBody>
          <a:bodyPr/>
          <a:lstStyle/>
          <a:p>
            <a:r>
              <a:rPr lang="en-IN" sz="3200" b="1" u="sng" dirty="0">
                <a:solidFill>
                  <a:srgbClr val="3366CC"/>
                </a:solidFill>
                <a:latin typeface="Times New Roman" panose="02020603050405020304" pitchFamily="18" charset="0"/>
                <a:cs typeface="Times New Roman" panose="02020603050405020304" pitchFamily="18" charset="0"/>
              </a:rPr>
              <a:t>Quiz 10:</a:t>
            </a:r>
            <a:br>
              <a:rPr lang="en-IN" sz="3600" b="1" dirty="0">
                <a:solidFill>
                  <a:srgbClr val="3366CC"/>
                </a:solidFill>
                <a:latin typeface="Times New Roman" panose="02020603050405020304" pitchFamily="18" charset="0"/>
                <a:cs typeface="Times New Roman" panose="02020603050405020304" pitchFamily="18" charset="0"/>
              </a:rPr>
            </a:br>
            <a:endParaRPr lang="en-IN" dirty="0"/>
          </a:p>
        </p:txBody>
      </p:sp>
      <p:sp>
        <p:nvSpPr>
          <p:cNvPr id="9" name="Rectangle 8"/>
          <p:cNvSpPr/>
          <p:nvPr/>
        </p:nvSpPr>
        <p:spPr>
          <a:xfrm>
            <a:off x="1371600" y="1480785"/>
            <a:ext cx="13335000" cy="6555641"/>
          </a:xfrm>
          <a:prstGeom prst="rect">
            <a:avLst/>
          </a:prstGeom>
        </p:spPr>
        <p:txBody>
          <a:bodyPr wrap="square">
            <a:spAutoFit/>
          </a:bodyPr>
          <a:lstStyle/>
          <a:p>
            <a:r>
              <a:rPr lang="en-US" sz="2800" dirty="0">
                <a:solidFill>
                  <a:srgbClr val="333333"/>
                </a:solidFill>
                <a:latin typeface="Book Antiqua" panose="02040602050305030304" pitchFamily="18" charset="0"/>
              </a:rPr>
              <a:t>3)</a:t>
            </a:r>
            <a:r>
              <a:rPr lang="en-US" sz="2800" dirty="0">
                <a:latin typeface="Book Antiqua" panose="02040602050305030304" pitchFamily="18" charset="0"/>
              </a:rPr>
              <a:t> Fiber optics posses following properties __________</a:t>
            </a:r>
            <a:br>
              <a:rPr lang="en-US" sz="2800" dirty="0">
                <a:latin typeface="Book Antiqua" panose="02040602050305030304" pitchFamily="18" charset="0"/>
              </a:rPr>
            </a:br>
            <a:r>
              <a:rPr lang="en-US" sz="2800" dirty="0">
                <a:latin typeface="Book Antiqua" panose="02040602050305030304" pitchFamily="18" charset="0"/>
              </a:rPr>
              <a:t>A) Immune electromagnetic interference</a:t>
            </a:r>
            <a:br>
              <a:rPr lang="en-US" sz="2800" dirty="0">
                <a:latin typeface="Book Antiqua" panose="02040602050305030304" pitchFamily="18" charset="0"/>
              </a:rPr>
            </a:br>
            <a:r>
              <a:rPr lang="en-US" sz="2800" dirty="0">
                <a:latin typeface="Book Antiqua" panose="02040602050305030304" pitchFamily="18" charset="0"/>
              </a:rPr>
              <a:t>B) Very less signal attenuation</a:t>
            </a:r>
            <a:br>
              <a:rPr lang="en-US" sz="2800" dirty="0">
                <a:latin typeface="Book Antiqua" panose="02040602050305030304" pitchFamily="18" charset="0"/>
              </a:rPr>
            </a:br>
            <a:r>
              <a:rPr lang="en-US" sz="2800" dirty="0">
                <a:latin typeface="Book Antiqua" panose="02040602050305030304" pitchFamily="18" charset="0"/>
              </a:rPr>
              <a:t>C) Very hard to tap</a:t>
            </a:r>
            <a:br>
              <a:rPr lang="en-US" sz="2800" dirty="0">
                <a:latin typeface="Book Antiqua" panose="02040602050305030304" pitchFamily="18" charset="0"/>
              </a:rPr>
            </a:br>
            <a:r>
              <a:rPr lang="en-US" sz="2800" dirty="0">
                <a:latin typeface="Book Antiqua" panose="02040602050305030304" pitchFamily="18" charset="0"/>
              </a:rPr>
              <a:t>D) All of the mentioned</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r>
              <a:rPr lang="en-US" sz="2800" dirty="0">
                <a:latin typeface="Book Antiqua" panose="02040602050305030304" pitchFamily="18" charset="0"/>
              </a:rPr>
              <a:t>4) Radio channels are attractive medium because __________</a:t>
            </a:r>
            <a:br>
              <a:rPr lang="en-US" sz="2800" dirty="0">
                <a:latin typeface="Book Antiqua" panose="02040602050305030304" pitchFamily="18" charset="0"/>
              </a:rPr>
            </a:br>
            <a:r>
              <a:rPr lang="en-US" sz="2800" dirty="0">
                <a:latin typeface="Book Antiqua" panose="02040602050305030304" pitchFamily="18" charset="0"/>
              </a:rPr>
              <a:t>A) Can penetrate walls</a:t>
            </a:r>
            <a:br>
              <a:rPr lang="en-US" sz="2800" dirty="0">
                <a:latin typeface="Book Antiqua" panose="02040602050305030304" pitchFamily="18" charset="0"/>
              </a:rPr>
            </a:br>
            <a:r>
              <a:rPr lang="en-US" sz="2800" dirty="0">
                <a:latin typeface="Book Antiqua" panose="02040602050305030304" pitchFamily="18" charset="0"/>
              </a:rPr>
              <a:t>B) Connectivity can be given to mobile user</a:t>
            </a:r>
            <a:br>
              <a:rPr lang="en-US" sz="2800" dirty="0">
                <a:latin typeface="Book Antiqua" panose="02040602050305030304" pitchFamily="18" charset="0"/>
              </a:rPr>
            </a:br>
            <a:r>
              <a:rPr lang="en-US" sz="2800" dirty="0">
                <a:latin typeface="Book Antiqua" panose="02040602050305030304" pitchFamily="18" charset="0"/>
              </a:rPr>
              <a:t>C) Can carry signals for long distance</a:t>
            </a:r>
            <a:br>
              <a:rPr lang="en-US" sz="2800" dirty="0">
                <a:latin typeface="Book Antiqua" panose="02040602050305030304" pitchFamily="18" charset="0"/>
              </a:rPr>
            </a:br>
            <a:r>
              <a:rPr lang="en-US" sz="2800" dirty="0">
                <a:latin typeface="Book Antiqua" panose="02040602050305030304" pitchFamily="18" charset="0"/>
              </a:rPr>
              <a:t>D) All of the mentioned</a:t>
            </a:r>
            <a:br>
              <a:rPr lang="en-US" sz="2800" dirty="0">
                <a:latin typeface="Book Antiqua" panose="02040602050305030304" pitchFamily="18" charset="0"/>
              </a:rPr>
            </a:br>
            <a:r>
              <a:rPr lang="en-US" sz="2800" dirty="0">
                <a:latin typeface="Book Antiqua" panose="02040602050305030304" pitchFamily="18" charset="0"/>
              </a:rPr>
              <a:t>Answer: D</a:t>
            </a:r>
          </a:p>
          <a:p>
            <a:endParaRPr lang="en-US" sz="2800" dirty="0">
              <a:latin typeface="Book Antiqua" panose="02040602050305030304" pitchFamily="18" charset="0"/>
            </a:endParaRPr>
          </a:p>
          <a:p>
            <a:pPr>
              <a:buFont typeface="Arial" panose="020B0604020202020204" pitchFamily="34" charset="0"/>
              <a:buChar char="•"/>
            </a:pPr>
            <a:endParaRPr lang="en-US" sz="2800" b="0" i="0" dirty="0">
              <a:solidFill>
                <a:srgbClr val="333333"/>
              </a:solidFill>
              <a:effectLst/>
              <a:latin typeface="Book Antiqua" panose="02040602050305030304" pitchFamily="18" charset="0"/>
            </a:endParaRPr>
          </a:p>
        </p:txBody>
      </p:sp>
    </p:spTree>
    <p:extLst>
      <p:ext uri="{BB962C8B-B14F-4D97-AF65-F5344CB8AC3E}">
        <p14:creationId xmlns:p14="http://schemas.microsoft.com/office/powerpoint/2010/main" val="369563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066800"/>
            <a:ext cx="7315200" cy="6152838"/>
          </a:xfrm>
          <a:prstGeom prst="rect">
            <a:avLst/>
          </a:prstGeom>
        </p:spPr>
        <p:txBody>
          <a:bodyPr>
            <a:spAutoFit/>
          </a:bodyPr>
          <a:lstStyle/>
          <a:p>
            <a:pPr marL="457200">
              <a:lnSpc>
                <a:spcPct val="107000"/>
              </a:lnSpc>
              <a:spcAft>
                <a:spcPts val="800"/>
              </a:spcAft>
            </a:pPr>
            <a:r>
              <a:rPr lang="en-US" sz="32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SUMMARY:</a:t>
            </a:r>
          </a:p>
          <a:p>
            <a:pPr marL="457200">
              <a:lnSpc>
                <a:spcPct val="107000"/>
              </a:lnSpc>
              <a:spcAft>
                <a:spcPts val="800"/>
              </a:spcAft>
            </a:pPr>
            <a:endPar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Guided Media</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Twisted Pair Cable</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Unshielded Twisted Pair (UTP) Cable</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Shielded Twisted Pair (STP) Cable</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Coaxial Cable</a:t>
            </a:r>
            <a:endParaRPr lang="en-US" sz="2400" dirty="0">
              <a:latin typeface="Book Antiqua" panose="02040602050305030304" pitchFamily="18" charset="0"/>
            </a:endParaRP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Optical </a:t>
            </a:r>
            <a:r>
              <a:rPr lang="en-US" sz="2800" dirty="0" err="1">
                <a:latin typeface="Book Antiqua" panose="02040602050305030304" pitchFamily="18" charset="0"/>
              </a:rPr>
              <a:t>Fibre</a:t>
            </a:r>
            <a:r>
              <a:rPr lang="en-US" sz="2800" dirty="0">
                <a:latin typeface="Book Antiqua" panose="02040602050305030304" pitchFamily="18" charset="0"/>
              </a:rPr>
              <a:t> Cable</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3549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762000" y="381000"/>
            <a:ext cx="7454312" cy="1005842"/>
          </a:xfrm>
        </p:spPr>
        <p:txBody>
          <a:bodyPr/>
          <a:lstStyle/>
          <a:p>
            <a:r>
              <a:rPr lang="en-IN" sz="3200" b="1" dirty="0">
                <a:latin typeface="Book Antiqua" panose="02040602050305030304" pitchFamily="18" charset="0"/>
              </a:rPr>
              <a:t>Lecture 11</a:t>
            </a:r>
            <a:br>
              <a:rPr lang="en-IN" sz="3200" b="1" dirty="0">
                <a:latin typeface="Book Antiqua" panose="02040602050305030304" pitchFamily="18" charset="0"/>
              </a:rPr>
            </a:br>
            <a:endParaRPr lang="en-IN" sz="3200" b="1" dirty="0">
              <a:latin typeface="Book Antiqua" panose="02040602050305030304" pitchFamily="18" charset="0"/>
            </a:endParaRPr>
          </a:p>
        </p:txBody>
      </p:sp>
      <p:sp>
        <p:nvSpPr>
          <p:cNvPr id="6" name="Rectangle 5"/>
          <p:cNvSpPr/>
          <p:nvPr/>
        </p:nvSpPr>
        <p:spPr>
          <a:xfrm>
            <a:off x="901112" y="1386842"/>
            <a:ext cx="6414088" cy="5918480"/>
          </a:xfrm>
          <a:prstGeom prst="rect">
            <a:avLst/>
          </a:prstGeom>
        </p:spPr>
        <p:txBody>
          <a:bodyPr wrap="square">
            <a:spAutoFit/>
          </a:bodyPr>
          <a:lstStyle/>
          <a:p>
            <a:pPr marL="342900" indent="-342900">
              <a:lnSpc>
                <a:spcPct val="107000"/>
              </a:lnSpc>
              <a:spcAft>
                <a:spcPts val="800"/>
              </a:spcAft>
              <a:buFont typeface="Wingdings" panose="05000000000000000000" pitchFamily="2" charset="2"/>
              <a:buChar char=""/>
              <a:tabLst>
                <a:tab pos="457200" algn="l"/>
              </a:tabLst>
            </a:pPr>
            <a:r>
              <a:rPr lang="en-IN"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RECAP:</a:t>
            </a:r>
            <a:endParaRPr lang="en-IN" sz="2800" b="1" dirty="0">
              <a:latin typeface="Book Antiqua" panose="0204060205030503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
              <a:tabLst>
                <a:tab pos="457200" algn="l"/>
              </a:tabLst>
            </a:pPr>
            <a:r>
              <a:rPr lang="en-US" sz="2800" dirty="0">
                <a:latin typeface="Book Antiqua" panose="02040602050305030304" pitchFamily="18" charset="0"/>
              </a:rPr>
              <a:t>Guided Media</a:t>
            </a:r>
          </a:p>
          <a:p>
            <a:pPr marL="342900" indent="-342900">
              <a:lnSpc>
                <a:spcPct val="107000"/>
              </a:lnSpc>
              <a:spcAft>
                <a:spcPts val="800"/>
              </a:spcAft>
              <a:buFont typeface="Wingdings" panose="05000000000000000000" pitchFamily="2" charset="2"/>
              <a:buChar char=""/>
              <a:tabLst>
                <a:tab pos="457200" algn="l"/>
              </a:tabLst>
            </a:pPr>
            <a:r>
              <a:rPr lang="en-US" sz="2800" dirty="0">
                <a:latin typeface="Book Antiqua" panose="02040602050305030304" pitchFamily="18" charset="0"/>
              </a:rPr>
              <a:t>Twisted Pair Cable</a:t>
            </a:r>
          </a:p>
          <a:p>
            <a:pPr marL="1110212" lvl="1" indent="-457200">
              <a:lnSpc>
                <a:spcPct val="107000"/>
              </a:lnSpc>
              <a:spcAft>
                <a:spcPts val="800"/>
              </a:spcAft>
              <a:buFont typeface="Wingdings" panose="05000000000000000000" pitchFamily="2" charset="2"/>
              <a:buChar char="q"/>
              <a:tabLst>
                <a:tab pos="457200" algn="l"/>
              </a:tabLst>
            </a:pPr>
            <a:r>
              <a:rPr lang="en-US" sz="2800" dirty="0">
                <a:latin typeface="Book Antiqua" panose="02040602050305030304" pitchFamily="18" charset="0"/>
              </a:rPr>
              <a:t>Unshielded Twisted Pair (UTP) Cable</a:t>
            </a:r>
          </a:p>
          <a:p>
            <a:pPr marL="1110212" lvl="1" indent="-457200">
              <a:lnSpc>
                <a:spcPct val="107000"/>
              </a:lnSpc>
              <a:spcAft>
                <a:spcPts val="800"/>
              </a:spcAft>
              <a:buFont typeface="Wingdings" panose="05000000000000000000" pitchFamily="2" charset="2"/>
              <a:buChar char="q"/>
              <a:tabLst>
                <a:tab pos="457200" algn="l"/>
              </a:tabLst>
            </a:pPr>
            <a:r>
              <a:rPr lang="en-US" sz="2800" dirty="0">
                <a:latin typeface="Book Antiqua" panose="02040602050305030304" pitchFamily="18" charset="0"/>
              </a:rPr>
              <a:t>Shielded Twisted Pair (STP) Cable</a:t>
            </a:r>
          </a:p>
          <a:p>
            <a:pPr marL="342900" indent="-342900">
              <a:lnSpc>
                <a:spcPct val="107000"/>
              </a:lnSpc>
              <a:spcAft>
                <a:spcPts val="800"/>
              </a:spcAft>
              <a:buFont typeface="Wingdings" panose="05000000000000000000" pitchFamily="2" charset="2"/>
              <a:buChar char=""/>
              <a:tabLst>
                <a:tab pos="457200" algn="l"/>
              </a:tabLst>
            </a:pPr>
            <a:r>
              <a:rPr lang="en-US" sz="2800" dirty="0">
                <a:latin typeface="Book Antiqua" panose="02040602050305030304" pitchFamily="18" charset="0"/>
              </a:rPr>
              <a:t>Coaxial Cable</a:t>
            </a:r>
          </a:p>
          <a:p>
            <a:pPr marL="342900" indent="-342900">
              <a:lnSpc>
                <a:spcPct val="107000"/>
              </a:lnSpc>
              <a:spcAft>
                <a:spcPts val="800"/>
              </a:spcAft>
              <a:buFont typeface="Wingdings" panose="05000000000000000000" pitchFamily="2" charset="2"/>
              <a:buChar char=""/>
              <a:tabLst>
                <a:tab pos="457200" algn="l"/>
              </a:tabLst>
            </a:pPr>
            <a:r>
              <a:rPr lang="en-US" sz="2800" dirty="0">
                <a:latin typeface="Book Antiqua" panose="02040602050305030304" pitchFamily="18" charset="0"/>
              </a:rPr>
              <a:t>Optical </a:t>
            </a:r>
            <a:r>
              <a:rPr lang="en-US" sz="2800" dirty="0" err="1">
                <a:latin typeface="Book Antiqua" panose="02040602050305030304" pitchFamily="18" charset="0"/>
              </a:rPr>
              <a:t>Fibre</a:t>
            </a:r>
            <a:r>
              <a:rPr lang="en-US" sz="2800" dirty="0">
                <a:latin typeface="Book Antiqua" panose="02040602050305030304" pitchFamily="18" charset="0"/>
              </a:rPr>
              <a:t> Cable</a:t>
            </a:r>
            <a:r>
              <a:rPr lang="en-IN" sz="2800" dirty="0">
                <a:latin typeface="Book Antiqua" panose="02040602050305030304" pitchFamily="18" charset="0"/>
                <a:ea typeface="Calibri" panose="020F0502020204030204" pitchFamily="34" charset="0"/>
                <a:cs typeface="Times New Roman" panose="02020603050405020304" pitchFamily="18" charset="0"/>
              </a:rPr>
              <a:t> </a:t>
            </a:r>
          </a:p>
          <a:p>
            <a:pPr marL="342900" indent="-342900">
              <a:lnSpc>
                <a:spcPct val="107000"/>
              </a:lnSpc>
              <a:spcAft>
                <a:spcPts val="800"/>
              </a:spcAft>
              <a:buFont typeface="Wingdings" panose="05000000000000000000" pitchFamily="2" charset="2"/>
              <a:buChar char=""/>
              <a:tabLst>
                <a:tab pos="457200" algn="l"/>
              </a:tabLst>
            </a:pPr>
            <a:r>
              <a:rPr lang="en-IN" sz="2800" dirty="0">
                <a:latin typeface="Book Antiqua" panose="02040602050305030304" pitchFamily="18" charset="0"/>
                <a:ea typeface="Calibri" panose="020F0502020204030204" pitchFamily="34" charset="0"/>
                <a:cs typeface="Times New Roman" panose="02020603050405020304" pitchFamily="18" charset="0"/>
              </a:rPr>
              <a:t>Quiz</a:t>
            </a:r>
          </a:p>
          <a:p>
            <a:pPr lvl="1">
              <a:lnSpc>
                <a:spcPct val="107000"/>
              </a:lnSpc>
              <a:spcAft>
                <a:spcPts val="800"/>
              </a:spcAft>
              <a:tabLst>
                <a:tab pos="457200" algn="l"/>
              </a:tabLst>
            </a:pPr>
            <a:endParaRPr lang="en-IN" sz="24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315200" y="1386842"/>
            <a:ext cx="7315200" cy="5062283"/>
          </a:xfrm>
          <a:prstGeom prst="rect">
            <a:avLst/>
          </a:prstGeom>
        </p:spPr>
        <p:txBody>
          <a:bodyPr>
            <a:spAutoFit/>
          </a:bodyPr>
          <a:lstStyle/>
          <a:p>
            <a:pPr marL="914400" indent="-457200">
              <a:lnSpc>
                <a:spcPct val="107000"/>
              </a:lnSpc>
              <a:spcAft>
                <a:spcPts val="800"/>
              </a:spcAft>
              <a:buFont typeface="Wingdings" panose="05000000000000000000" pitchFamily="2" charset="2"/>
              <a:buChar char="Ø"/>
            </a:pPr>
            <a:r>
              <a:rPr lang="en-US" sz="2800" b="1" dirty="0">
                <a:solidFill>
                  <a:srgbClr val="3366CC"/>
                </a:solidFill>
                <a:latin typeface="Book Antiqua" panose="02040602050305030304" pitchFamily="18" charset="0"/>
                <a:ea typeface="Calibri" panose="020F0502020204030204" pitchFamily="34" charset="0"/>
                <a:cs typeface="Times New Roman" panose="02020603050405020304" pitchFamily="18" charset="0"/>
              </a:rPr>
              <a:t>AGENDA:</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Unguided Media</a:t>
            </a:r>
          </a:p>
          <a:p>
            <a:pPr marL="1567412" lvl="1" indent="-457200">
              <a:lnSpc>
                <a:spcPct val="107000"/>
              </a:lnSpc>
              <a:spcAft>
                <a:spcPts val="800"/>
              </a:spcAft>
              <a:buFont typeface="Wingdings" panose="05000000000000000000" pitchFamily="2" charset="2"/>
              <a:buChar char="q"/>
            </a:pPr>
            <a:r>
              <a:rPr lang="en-US" sz="2800" dirty="0" err="1">
                <a:latin typeface="Book Antiqua" panose="02040602050305030304" pitchFamily="18" charset="0"/>
              </a:rPr>
              <a:t>Radiowaves</a:t>
            </a:r>
            <a:r>
              <a:rPr lang="en-US" sz="2800" dirty="0">
                <a:latin typeface="Book Antiqua" panose="02040602050305030304" pitchFamily="18" charset="0"/>
              </a:rPr>
              <a:t> </a:t>
            </a:r>
            <a:endParaRPr lang="en-IN" sz="2800" dirty="0">
              <a:latin typeface="Book Antiqua" panose="02040602050305030304" pitchFamily="18" charset="0"/>
              <a:ea typeface="Calibri" panose="020F0502020204030204" pitchFamily="34" charset="0"/>
              <a:cs typeface="Times New Roman" panose="02020603050405020304" pitchFamily="18" charset="0"/>
            </a:endParaRP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Microwaves </a:t>
            </a:r>
          </a:p>
          <a:p>
            <a:pPr marL="1567412" lvl="1" indent="-457200">
              <a:lnSpc>
                <a:spcPct val="107000"/>
              </a:lnSpc>
              <a:spcAft>
                <a:spcPts val="800"/>
              </a:spcAft>
              <a:buFont typeface="Wingdings" panose="05000000000000000000" pitchFamily="2" charset="2"/>
              <a:buChar char="q"/>
            </a:pPr>
            <a:r>
              <a:rPr lang="en-US" sz="2800" dirty="0">
                <a:latin typeface="Book Antiqua" panose="02040602050305030304" pitchFamily="18" charset="0"/>
              </a:rPr>
              <a:t>Infrared</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Digital Modulation</a:t>
            </a:r>
          </a:p>
          <a:p>
            <a:pPr marL="914400" indent="-457200">
              <a:lnSpc>
                <a:spcPct val="107000"/>
              </a:lnSpc>
              <a:spcAft>
                <a:spcPts val="800"/>
              </a:spcAft>
              <a:buFont typeface="Wingdings" panose="05000000000000000000" pitchFamily="2" charset="2"/>
              <a:buChar char="Ø"/>
            </a:pPr>
            <a:r>
              <a:rPr lang="en-US" sz="2800" dirty="0">
                <a:latin typeface="Book Antiqua" panose="02040602050305030304" pitchFamily="18" charset="0"/>
              </a:rPr>
              <a:t>Types Digital Modulation</a:t>
            </a:r>
          </a:p>
          <a:p>
            <a:pPr marL="914400" indent="-457200">
              <a:lnSpc>
                <a:spcPct val="107000"/>
              </a:lnSpc>
              <a:spcAft>
                <a:spcPts val="800"/>
              </a:spcAft>
              <a:buFont typeface="Wingdings" panose="05000000000000000000" pitchFamily="2" charset="2"/>
              <a:buChar char="Ø"/>
            </a:pPr>
            <a:r>
              <a:rPr lang="en-IN" sz="2800" dirty="0">
                <a:effectLst/>
                <a:latin typeface="Book Antiqua" panose="02040602050305030304" pitchFamily="18" charset="0"/>
                <a:ea typeface="Calibri" panose="020F0502020204030204" pitchFamily="34" charset="0"/>
                <a:cs typeface="Times New Roman" panose="02020603050405020304" pitchFamily="18" charset="0"/>
              </a:rPr>
              <a:t>Quiz</a:t>
            </a:r>
          </a:p>
          <a:p>
            <a:pPr marL="457200">
              <a:lnSpc>
                <a:spcPct val="107000"/>
              </a:lnSpc>
              <a:spcAft>
                <a:spcPts val="800"/>
              </a:spcAft>
            </a:pPr>
            <a:endParaRPr lang="en-IN" sz="2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7530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685800"/>
            <a:ext cx="13258800" cy="5847755"/>
          </a:xfrm>
          <a:prstGeom prst="rect">
            <a:avLst/>
          </a:prstGeom>
        </p:spPr>
        <p:txBody>
          <a:bodyPr wrap="square">
            <a:spAutoFit/>
          </a:bodyPr>
          <a:lstStyle/>
          <a:p>
            <a:pPr fontAlgn="base"/>
            <a:r>
              <a:rPr lang="en-US" sz="2800" b="1" u="sng" dirty="0">
                <a:solidFill>
                  <a:srgbClr val="FF0000"/>
                </a:solidFill>
                <a:latin typeface="Book Antiqua" panose="02040602050305030304" pitchFamily="18" charset="0"/>
              </a:rPr>
              <a:t>Unguided Media:</a:t>
            </a:r>
          </a:p>
          <a:p>
            <a:pPr fontAlgn="base"/>
            <a:endParaRPr lang="en-US" sz="2800" dirty="0">
              <a:solidFill>
                <a:schemeClr val="accent6">
                  <a:lumMod val="75000"/>
                </a:schemeClr>
              </a:solidFill>
              <a:latin typeface="Book Antiqua" panose="02040602050305030304" pitchFamily="18" charset="0"/>
            </a:endParaRPr>
          </a:p>
          <a:p>
            <a:pPr marL="342900" indent="-342900" fontAlgn="base">
              <a:lnSpc>
                <a:spcPct val="150000"/>
              </a:lnSpc>
              <a:buFont typeface="Wingdings" panose="05000000000000000000" pitchFamily="2" charset="2"/>
              <a:buChar char="Ø"/>
            </a:pPr>
            <a:r>
              <a:rPr lang="en-US" sz="2800" dirty="0">
                <a:latin typeface="Book Antiqua" panose="02040602050305030304" pitchFamily="18" charset="0"/>
              </a:rPr>
              <a:t>It is also referred to as Wireless or Unbounded transmission media.</a:t>
            </a:r>
          </a:p>
          <a:p>
            <a:pPr marL="342900" indent="-342900" fontAlgn="base">
              <a:lnSpc>
                <a:spcPct val="150000"/>
              </a:lnSpc>
              <a:buFont typeface="Wingdings" panose="05000000000000000000" pitchFamily="2" charset="2"/>
              <a:buChar char="Ø"/>
            </a:pPr>
            <a:r>
              <a:rPr lang="en-US" sz="2800" dirty="0">
                <a:latin typeface="Book Antiqua" panose="02040602050305030304" pitchFamily="18" charset="0"/>
              </a:rPr>
              <a:t>No physical medium is required for the transmission of electromagnetic signals.</a:t>
            </a:r>
          </a:p>
          <a:p>
            <a:pPr marL="342900" indent="-342900" fontAlgn="base">
              <a:lnSpc>
                <a:spcPct val="150000"/>
              </a:lnSpc>
              <a:buFont typeface="Wingdings" panose="05000000000000000000" pitchFamily="2" charset="2"/>
              <a:buChar char="Ø"/>
            </a:pPr>
            <a:endParaRPr lang="en-US" sz="2800" b="1" dirty="0">
              <a:solidFill>
                <a:schemeClr val="accent6">
                  <a:lumMod val="75000"/>
                </a:schemeClr>
              </a:solidFill>
              <a:latin typeface="Book Antiqua" panose="02040602050305030304" pitchFamily="18" charset="0"/>
            </a:endParaRPr>
          </a:p>
          <a:p>
            <a:pPr marL="342900" indent="-342900" fontAlgn="base">
              <a:lnSpc>
                <a:spcPct val="150000"/>
              </a:lnSpc>
              <a:buFont typeface="Wingdings" panose="05000000000000000000" pitchFamily="2" charset="2"/>
              <a:buChar char="Ø"/>
            </a:pPr>
            <a:r>
              <a:rPr lang="en-US" sz="2800" b="1" dirty="0">
                <a:solidFill>
                  <a:schemeClr val="accent6">
                    <a:lumMod val="75000"/>
                  </a:schemeClr>
                </a:solidFill>
                <a:latin typeface="Book Antiqua" panose="02040602050305030304" pitchFamily="18" charset="0"/>
              </a:rPr>
              <a:t>Features:</a:t>
            </a:r>
          </a:p>
          <a:p>
            <a:pPr marL="342900" indent="-342900" fontAlgn="base">
              <a:lnSpc>
                <a:spcPct val="150000"/>
              </a:lnSpc>
              <a:buFont typeface="Wingdings" panose="05000000000000000000" pitchFamily="2" charset="2"/>
              <a:buChar char="q"/>
            </a:pPr>
            <a:r>
              <a:rPr lang="en-US" sz="2800" dirty="0">
                <a:latin typeface="Book Antiqua" panose="02040602050305030304" pitchFamily="18" charset="0"/>
              </a:rPr>
              <a:t>Signal is broadcasted through air</a:t>
            </a:r>
          </a:p>
          <a:p>
            <a:pPr marL="342900" indent="-342900" fontAlgn="base">
              <a:lnSpc>
                <a:spcPct val="150000"/>
              </a:lnSpc>
              <a:buFont typeface="Wingdings" panose="05000000000000000000" pitchFamily="2" charset="2"/>
              <a:buChar char="q"/>
            </a:pPr>
            <a:r>
              <a:rPr lang="en-US" sz="2800" dirty="0">
                <a:latin typeface="Book Antiqua" panose="02040602050305030304" pitchFamily="18" charset="0"/>
              </a:rPr>
              <a:t>Less Secure</a:t>
            </a:r>
          </a:p>
          <a:p>
            <a:pPr marL="342900" indent="-342900" fontAlgn="base">
              <a:lnSpc>
                <a:spcPct val="150000"/>
              </a:lnSpc>
              <a:buFont typeface="Wingdings" panose="05000000000000000000" pitchFamily="2" charset="2"/>
              <a:buChar char="q"/>
            </a:pPr>
            <a:r>
              <a:rPr lang="en-US" sz="2800" dirty="0">
                <a:latin typeface="Book Antiqua" panose="02040602050305030304" pitchFamily="18" charset="0"/>
              </a:rPr>
              <a:t>Used for larger distances</a:t>
            </a:r>
          </a:p>
          <a:p>
            <a:pPr fontAlgn="base"/>
            <a:endParaRPr lang="en-US" sz="2400" dirty="0">
              <a:latin typeface="Book Antiqua" panose="02040602050305030304" pitchFamily="18" charset="0"/>
            </a:endParaRPr>
          </a:p>
        </p:txBody>
      </p:sp>
    </p:spTree>
    <p:extLst>
      <p:ext uri="{BB962C8B-B14F-4D97-AF65-F5344CB8AC3E}">
        <p14:creationId xmlns:p14="http://schemas.microsoft.com/office/powerpoint/2010/main" val="40062991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1676400"/>
            <a:ext cx="13411200" cy="4401205"/>
          </a:xfrm>
          <a:prstGeom prst="rect">
            <a:avLst/>
          </a:prstGeom>
        </p:spPr>
        <p:txBody>
          <a:bodyPr wrap="square">
            <a:spAutoFit/>
          </a:bodyPr>
          <a:lstStyle/>
          <a:p>
            <a:pPr fontAlgn="base"/>
            <a:r>
              <a:rPr lang="en-US" sz="2800" b="1" dirty="0">
                <a:solidFill>
                  <a:schemeClr val="accent6">
                    <a:lumMod val="75000"/>
                  </a:schemeClr>
                </a:solidFill>
                <a:latin typeface="Book Antiqua" panose="02040602050305030304" pitchFamily="18" charset="0"/>
              </a:rPr>
              <a:t>There are 3 major types of Unguided Media:</a:t>
            </a:r>
          </a:p>
          <a:p>
            <a:pPr fontAlgn="base"/>
            <a:endParaRPr lang="en-US" sz="2800" b="1" dirty="0">
              <a:solidFill>
                <a:schemeClr val="accent6">
                  <a:lumMod val="75000"/>
                </a:schemeClr>
              </a:solidFill>
              <a:latin typeface="Book Antiqua" panose="02040602050305030304" pitchFamily="18" charset="0"/>
            </a:endParaRPr>
          </a:p>
          <a:p>
            <a:pPr marL="571500" indent="-571500" fontAlgn="base">
              <a:buAutoNum type="romanLcParenBoth"/>
            </a:pPr>
            <a:r>
              <a:rPr lang="en-US" sz="2800" b="1" dirty="0" err="1">
                <a:solidFill>
                  <a:schemeClr val="accent6">
                    <a:lumMod val="75000"/>
                  </a:schemeClr>
                </a:solidFill>
                <a:latin typeface="Book Antiqua" panose="02040602050305030304" pitchFamily="18" charset="0"/>
              </a:rPr>
              <a:t>Radiowaves</a:t>
            </a:r>
            <a:r>
              <a:rPr lang="en-US" sz="2800" b="1" dirty="0">
                <a:solidFill>
                  <a:schemeClr val="accent6">
                    <a:lumMod val="75000"/>
                  </a:schemeClr>
                </a:solidFill>
                <a:latin typeface="Book Antiqua" panose="02040602050305030304" pitchFamily="18" charset="0"/>
              </a:rPr>
              <a:t> :</a:t>
            </a:r>
          </a:p>
          <a:p>
            <a:pPr fontAlgn="base"/>
            <a:endParaRPr lang="en-US" sz="2800" b="1" dirty="0">
              <a:solidFill>
                <a:schemeClr val="accent6">
                  <a:lumMod val="75000"/>
                </a:schemeClr>
              </a:solidFill>
              <a:latin typeface="Book Antiqua" panose="02040602050305030304" pitchFamily="18" charset="0"/>
            </a:endParaRPr>
          </a:p>
          <a:p>
            <a:pPr marL="457200" indent="-457200" fontAlgn="base">
              <a:lnSpc>
                <a:spcPct val="150000"/>
              </a:lnSpc>
              <a:buFont typeface="Wingdings" panose="05000000000000000000" pitchFamily="2" charset="2"/>
              <a:buChar char="q"/>
            </a:pPr>
            <a:r>
              <a:rPr lang="en-US" sz="2800" dirty="0">
                <a:latin typeface="Book Antiqua" panose="02040602050305030304" pitchFamily="18" charset="0"/>
              </a:rPr>
              <a:t>These are easy to generate and can penetrate through buildings. </a:t>
            </a:r>
          </a:p>
          <a:p>
            <a:pPr marL="457200" indent="-457200" fontAlgn="base">
              <a:lnSpc>
                <a:spcPct val="150000"/>
              </a:lnSpc>
              <a:buFont typeface="Wingdings" panose="05000000000000000000" pitchFamily="2" charset="2"/>
              <a:buChar char="q"/>
            </a:pPr>
            <a:r>
              <a:rPr lang="en-US" sz="2800" dirty="0">
                <a:latin typeface="Book Antiqua" panose="02040602050305030304" pitchFamily="18" charset="0"/>
              </a:rPr>
              <a:t>The sending and receiving antennas need not be aligned. </a:t>
            </a:r>
          </a:p>
          <a:p>
            <a:pPr marL="457200" indent="-457200" fontAlgn="base">
              <a:lnSpc>
                <a:spcPct val="150000"/>
              </a:lnSpc>
              <a:buFont typeface="Wingdings" panose="05000000000000000000" pitchFamily="2" charset="2"/>
              <a:buChar char="q"/>
            </a:pPr>
            <a:r>
              <a:rPr lang="en-US" sz="2800" dirty="0">
                <a:latin typeface="Book Antiqua" panose="02040602050305030304" pitchFamily="18" charset="0"/>
              </a:rPr>
              <a:t>Frequency Range:3KHz – 1GHz. </a:t>
            </a:r>
          </a:p>
          <a:p>
            <a:pPr marL="457200" indent="-457200" fontAlgn="base">
              <a:lnSpc>
                <a:spcPct val="150000"/>
              </a:lnSpc>
              <a:buFont typeface="Wingdings" panose="05000000000000000000" pitchFamily="2" charset="2"/>
              <a:buChar char="q"/>
            </a:pPr>
            <a:r>
              <a:rPr lang="en-US" sz="2800" dirty="0">
                <a:latin typeface="Book Antiqua" panose="02040602050305030304" pitchFamily="18" charset="0"/>
              </a:rPr>
              <a:t>AM and FM radios and cordless phones use </a:t>
            </a:r>
            <a:r>
              <a:rPr lang="en-US" sz="2800" dirty="0" err="1">
                <a:latin typeface="Book Antiqua" panose="02040602050305030304" pitchFamily="18" charset="0"/>
              </a:rPr>
              <a:t>Radiowaves</a:t>
            </a:r>
            <a:r>
              <a:rPr lang="en-US" sz="2800" dirty="0">
                <a:latin typeface="Book Antiqua" panose="02040602050305030304" pitchFamily="18" charset="0"/>
              </a:rPr>
              <a:t> for transmission.</a:t>
            </a:r>
            <a:endParaRPr lang="en-US" sz="2800" b="1" dirty="0">
              <a:solidFill>
                <a:schemeClr val="accent6">
                  <a:lumMod val="75000"/>
                </a:schemeClr>
              </a:solidFill>
              <a:latin typeface="Book Antiqua" panose="02040602050305030304" pitchFamily="18" charset="0"/>
            </a:endParaRPr>
          </a:p>
        </p:txBody>
      </p:sp>
    </p:spTree>
    <p:extLst>
      <p:ext uri="{BB962C8B-B14F-4D97-AF65-F5344CB8AC3E}">
        <p14:creationId xmlns:p14="http://schemas.microsoft.com/office/powerpoint/2010/main" val="171114821"/>
      </p:ext>
    </p:extLst>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3196</TotalTime>
  <Words>8925</Words>
  <Application>Microsoft Office PowerPoint</Application>
  <PresentationFormat>Custom</PresentationFormat>
  <Paragraphs>1127</Paragraphs>
  <Slides>147</Slides>
  <Notes>1</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147</vt:i4>
      </vt:variant>
    </vt:vector>
  </HeadingPairs>
  <TitlesOfParts>
    <vt:vector size="168" baseType="lpstr">
      <vt:lpstr>Arial</vt:lpstr>
      <vt:lpstr>Arial Unicode MS</vt:lpstr>
      <vt:lpstr>Book Antiqua</vt:lpstr>
      <vt:lpstr>Calibri</vt:lpstr>
      <vt:lpstr>Nobel-Book</vt:lpstr>
      <vt:lpstr>Proxima Nova</vt:lpstr>
      <vt:lpstr>roboto</vt:lpstr>
      <vt:lpstr>roboto</vt:lpstr>
      <vt:lpstr>Roboto Medium</vt:lpstr>
      <vt:lpstr>Roboto Slab</vt:lpstr>
      <vt:lpstr>Rubik</vt:lpstr>
      <vt:lpstr>Source Sans Pro</vt:lpstr>
      <vt:lpstr>Symbol</vt:lpstr>
      <vt:lpstr>Times</vt:lpstr>
      <vt:lpstr>Times New Roman</vt:lpstr>
      <vt:lpstr>Wingdings</vt:lpstr>
      <vt:lpstr>Template with Water Mark</vt:lpstr>
      <vt:lpstr>Agenda Slides</vt:lpstr>
      <vt:lpstr>Slide Divider</vt:lpstr>
      <vt:lpstr>Copy Slides</vt:lpstr>
      <vt:lpstr>Thank You</vt:lpstr>
      <vt:lpstr>PowerPoint Presentation</vt:lpstr>
      <vt:lpstr>UNIT I</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Networks:</vt:lpstr>
      <vt:lpstr>Why we need computer networks?</vt:lpstr>
      <vt:lpstr>PowerPoint Presentation</vt:lpstr>
      <vt:lpstr>Network Topology:   </vt:lpstr>
      <vt:lpstr>Why Is Network Topology Important?</vt:lpstr>
      <vt:lpstr>Quiz 1:</vt:lpstr>
      <vt:lpstr>PowerPoint Presentation</vt:lpstr>
      <vt:lpstr>PowerPoint Presentation</vt:lpstr>
      <vt:lpstr>Summary :</vt:lpstr>
      <vt:lpstr>Lecture 2 </vt:lpstr>
      <vt:lpstr>PowerPoint Presentation</vt:lpstr>
      <vt:lpstr>PowerPoint Presentation</vt:lpstr>
      <vt:lpstr>PowerPoint Presentation</vt:lpstr>
      <vt:lpstr>PowerPoint Presentation</vt:lpstr>
      <vt:lpstr>PowerPoint Presentation</vt:lpstr>
      <vt:lpstr>PowerPoint Presentation</vt:lpstr>
      <vt:lpstr>Quiz 2:</vt:lpstr>
      <vt:lpstr>PowerPoint Presentation</vt:lpstr>
      <vt:lpstr>Summary :</vt:lpstr>
      <vt:lpstr>Lecture 3 </vt:lpstr>
      <vt:lpstr>PowerPoint Presentation</vt:lpstr>
      <vt:lpstr>PowerPoint Presentation</vt:lpstr>
      <vt:lpstr>PowerPoint Presentation</vt:lpstr>
      <vt:lpstr>PowerPoint Presentation</vt:lpstr>
      <vt:lpstr>PowerPoint Presentation</vt:lpstr>
      <vt:lpstr>PowerPoint Presentation</vt:lpstr>
      <vt:lpstr>Quiz 3: </vt:lpstr>
      <vt:lpstr>PowerPoint Presentation</vt:lpstr>
      <vt:lpstr>PowerPoint Presentation</vt:lpstr>
      <vt:lpstr>Summary :</vt:lpstr>
      <vt:lpstr>Lecture 4 </vt:lpstr>
      <vt:lpstr>PowerPoint Presentation</vt:lpstr>
      <vt:lpstr>PowerPoint Presentation</vt:lpstr>
      <vt:lpstr>PowerPoint Presentation</vt:lpstr>
      <vt:lpstr>PowerPoint Presentation</vt:lpstr>
      <vt:lpstr>Quiz 4: </vt:lpstr>
      <vt:lpstr>PowerPoint Presentation</vt:lpstr>
      <vt:lpstr>Lecture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7: </vt:lpstr>
      <vt:lpstr>Quiz 7: </vt:lpstr>
      <vt:lpstr>PowerPoint Presentation</vt:lpstr>
      <vt:lpstr>Lecture 8 </vt:lpstr>
      <vt:lpstr>PowerPoint Presentation</vt:lpstr>
      <vt:lpstr>PowerPoint Presentation</vt:lpstr>
      <vt:lpstr>PowerPoint Presentation</vt:lpstr>
      <vt:lpstr>PowerPoint Presentation</vt:lpstr>
      <vt:lpstr>PowerPoint Presentation</vt:lpstr>
      <vt:lpstr>Quiz 8: </vt:lpstr>
      <vt:lpstr>PowerPoint Presentation</vt:lpstr>
      <vt:lpstr>Lecture 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9: </vt:lpstr>
      <vt:lpstr>PowerPoint Presentation</vt:lpstr>
      <vt:lpstr>Lecture 10 </vt:lpstr>
      <vt:lpstr>PowerPoint Presentation</vt:lpstr>
      <vt:lpstr>PowerPoint Presentation</vt:lpstr>
      <vt:lpstr>PowerPoint Presentation</vt:lpstr>
      <vt:lpstr>PowerPoint Presentation</vt:lpstr>
      <vt:lpstr>PowerPoint Presentation</vt:lpstr>
      <vt:lpstr>PowerPoint Presentation</vt:lpstr>
      <vt:lpstr>Quiz 10: </vt:lpstr>
      <vt:lpstr>Quiz 10: </vt:lpstr>
      <vt:lpstr>PowerPoint Presentation</vt:lpstr>
      <vt:lpstr>Lecture 11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11: </vt:lpstr>
      <vt:lpstr>Quiz 11: </vt:lpstr>
      <vt:lpstr>PowerPoint Presentation</vt:lpstr>
      <vt:lpstr>Lecture 12 </vt:lpstr>
      <vt:lpstr>PowerPoint Presentation</vt:lpstr>
      <vt:lpstr>PowerPoint Presentation</vt:lpstr>
      <vt:lpstr>PowerPoint Presentation</vt:lpstr>
      <vt:lpstr>PowerPoint Presentation</vt:lpstr>
      <vt:lpstr>PowerPoint Presentation</vt:lpstr>
      <vt:lpstr>Quiz 12: </vt:lpstr>
      <vt:lpstr>Quiz 12: </vt:lpstr>
      <vt:lpstr>PowerPoint Presentation</vt:lpstr>
      <vt:lpstr>Lecture 13 </vt:lpstr>
      <vt:lpstr>PowerPoint Presentation</vt:lpstr>
      <vt:lpstr>PowerPoint Presentation</vt:lpstr>
      <vt:lpstr>PowerPoint Presentation</vt:lpstr>
      <vt:lpstr>PowerPoint Presentation</vt:lpstr>
      <vt:lpstr>PowerPoint Presentation</vt:lpstr>
      <vt:lpstr>Quiz 13: </vt:lpstr>
      <vt:lpstr>Quiz 13: </vt:lpstr>
      <vt:lpstr>PowerPoint Presentation</vt:lpstr>
      <vt:lpstr>Lecture 14 </vt:lpstr>
      <vt:lpstr>PowerPoint Presentation</vt:lpstr>
      <vt:lpstr>PowerPoint Presentation</vt:lpstr>
      <vt:lpstr>PowerPoint Presentation</vt:lpstr>
      <vt:lpstr>PowerPoint Presentation</vt:lpstr>
      <vt:lpstr>PowerPoint Presentation</vt:lpstr>
      <vt:lpstr>Quiz 14: </vt:lpstr>
      <vt:lpstr>Quiz 14: </vt:lpstr>
      <vt:lpstr>PowerPoint Presentation</vt:lpstr>
      <vt:lpstr>PowerPoint Presentation</vt:lpstr>
      <vt:lpstr>Quiz 5: </vt:lpstr>
      <vt:lpstr>Quiz 5: </vt:lpstr>
      <vt:lpstr>Quiz 5: </vt:lpstr>
      <vt:lpstr>PowerPoint Presentation</vt:lpstr>
      <vt:lpstr>Lecture 6 </vt:lpstr>
      <vt:lpstr>Quiz 6: </vt:lpstr>
      <vt:lpstr>Quiz 6: </vt:lpstr>
      <vt:lpstr>Quiz 6: </vt:lpstr>
      <vt:lpstr>PowerPoint Presentation</vt:lpstr>
      <vt:lpstr>Lecture 7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Nagaraj C</cp:lastModifiedBy>
  <cp:revision>168</cp:revision>
  <dcterms:created xsi:type="dcterms:W3CDTF">2020-06-11T05:44:30Z</dcterms:created>
  <dcterms:modified xsi:type="dcterms:W3CDTF">2025-05-26T17:24:21Z</dcterms:modified>
</cp:coreProperties>
</file>